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70" r:id="rId10"/>
    <p:sldId id="271" r:id="rId11"/>
    <p:sldId id="294" r:id="rId12"/>
    <p:sldId id="272" r:id="rId13"/>
    <p:sldId id="277" r:id="rId14"/>
    <p:sldId id="278" r:id="rId15"/>
    <p:sldId id="279" r:id="rId16"/>
    <p:sldId id="280" r:id="rId17"/>
    <p:sldId id="281" r:id="rId18"/>
    <p:sldId id="273" r:id="rId19"/>
    <p:sldId id="275" r:id="rId20"/>
    <p:sldId id="274" r:id="rId21"/>
    <p:sldId id="276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64" r:id="rId35"/>
    <p:sldId id="267" r:id="rId36"/>
  </p:sldIdLst>
  <p:sldSz cx="18288000" cy="10287000"/>
  <p:notesSz cx="6858000" cy="9144000"/>
  <p:embeddedFontLst>
    <p:embeddedFont>
      <p:font typeface="TDTD순고딕" panose="020B0600000101010101" charset="-127"/>
      <p:regular r:id="rId37"/>
    </p:embeddedFont>
    <p:embeddedFont>
      <p:font typeface="Tlab 레트로라이프" panose="020B0600000101010101" charset="-127"/>
      <p:regular r:id="rId38"/>
    </p:embeddedFont>
    <p:embeddedFont>
      <p:font typeface="Tlab 레트로라이프 Bold" panose="020B0600000101010101" charset="-127"/>
      <p:regular r:id="rId39"/>
    </p:embeddedFont>
    <p:embeddedFont>
      <p:font typeface="HY견고딕" panose="02030600000101010101" pitchFamily="18" charset="-127"/>
      <p:regular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7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epsis.kpx.or.kr/epsisnew/selectEksaAscAsaChart.do?menuId=060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6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604504" y="2311908"/>
            <a:ext cx="1078992" cy="1078992"/>
          </a:xfrm>
          <a:custGeom>
            <a:avLst/>
            <a:gdLst/>
            <a:ahLst/>
            <a:cxnLst/>
            <a:rect l="l" t="t" r="r" b="b"/>
            <a:pathLst>
              <a:path w="1078992" h="1078992">
                <a:moveTo>
                  <a:pt x="0" y="0"/>
                </a:moveTo>
                <a:lnTo>
                  <a:pt x="1078992" y="0"/>
                </a:lnTo>
                <a:lnTo>
                  <a:pt x="1078992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435827" y="5821008"/>
            <a:ext cx="297537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6289" y="980935"/>
            <a:ext cx="14381057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자바 </a:t>
            </a:r>
            <a:r>
              <a:rPr lang="ko-KR" altLang="en-US" sz="2000" spc="-126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풀스택</a:t>
            </a:r>
            <a:r>
              <a:rPr lang="ko-KR" altLang="en-US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&amp; AI</a:t>
            </a:r>
            <a:r>
              <a:rPr lang="ko-KR" altLang="en-US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를 활용한 개발자양성 취업과정</a:t>
            </a:r>
            <a:r>
              <a:rPr lang="en-US" altLang="ko-KR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(APS</a:t>
            </a:r>
            <a:r>
              <a:rPr lang="ko-KR" altLang="en-US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플랫폼개발</a:t>
            </a:r>
            <a:r>
              <a:rPr lang="en-US" altLang="ko-KR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 (K-</a:t>
            </a:r>
            <a:r>
              <a:rPr lang="ko-KR" altLang="en-US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디지털 트레이닝 과정</a:t>
            </a:r>
            <a:r>
              <a:rPr lang="en-US" altLang="ko-KR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spc="-126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하이미디어</a:t>
            </a:r>
            <a:r>
              <a:rPr lang="en-US" altLang="ko-KR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IT</a:t>
            </a:r>
            <a:r>
              <a:rPr lang="ko-KR" altLang="en-US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인재개발원</a:t>
            </a:r>
            <a:endParaRPr lang="en-US" altLang="ko-KR" sz="2000" spc="-12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교육기간 </a:t>
            </a:r>
            <a:r>
              <a:rPr lang="en-US" altLang="ko-KR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: </a:t>
            </a:r>
            <a:r>
              <a:rPr lang="en-US" sz="2000" spc="-12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25.05.07~25.10.31</a:t>
            </a:r>
          </a:p>
          <a:p>
            <a:pPr>
              <a:lnSpc>
                <a:spcPct val="150000"/>
              </a:lnSpc>
            </a:pPr>
            <a:endParaRPr lang="en-US" sz="2000" spc="-12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191000" y="3061889"/>
            <a:ext cx="9940327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인구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,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가구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,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전력</a:t>
            </a:r>
            <a:endParaRPr lang="en-US" sz="6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>
              <a:lnSpc>
                <a:spcPts val="11200"/>
              </a:lnSpc>
            </a:pP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상관관계와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미래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예측</a:t>
            </a:r>
            <a:endParaRPr lang="en-US" sz="6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964424" y="6896100"/>
            <a:ext cx="5982561" cy="1835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628566"/>
                </a:solidFill>
                <a:latin typeface="TDTD순고딕"/>
                <a:ea typeface="TDTD순고딕"/>
                <a:cs typeface="TDTD순고딕"/>
                <a:sym typeface="TDTD순고딕"/>
              </a:rPr>
              <a:t>TEAM : </a:t>
            </a:r>
            <a:r>
              <a:rPr lang="en-US" sz="3200" b="1" dirty="0" err="1">
                <a:solidFill>
                  <a:srgbClr val="628566"/>
                </a:solidFill>
                <a:latin typeface="TDTD순고딕"/>
                <a:ea typeface="TDTD순고딕"/>
                <a:cs typeface="TDTD순고딕"/>
                <a:sym typeface="TDTD순고딕"/>
              </a:rPr>
              <a:t>딩동댕</a:t>
            </a:r>
            <a:endParaRPr lang="en-US" sz="3200" b="1" dirty="0">
              <a:solidFill>
                <a:srgbClr val="628566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628566"/>
                </a:solidFill>
                <a:latin typeface="TDTD순고딕"/>
                <a:ea typeface="TDTD순고딕"/>
                <a:cs typeface="TDTD순고딕"/>
                <a:sym typeface="TDTD순고딕"/>
              </a:rPr>
              <a:t>팀   원 : </a:t>
            </a:r>
            <a:r>
              <a:rPr lang="en-US" sz="3200" b="1" dirty="0" err="1">
                <a:solidFill>
                  <a:srgbClr val="628566"/>
                </a:solidFill>
                <a:latin typeface="TDTD순고딕"/>
                <a:ea typeface="TDTD순고딕"/>
                <a:cs typeface="TDTD순고딕"/>
                <a:sym typeface="TDTD순고딕"/>
              </a:rPr>
              <a:t>임대수</a:t>
            </a:r>
            <a:r>
              <a:rPr lang="en-US" sz="3200" b="1" dirty="0">
                <a:solidFill>
                  <a:srgbClr val="628566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3200" b="1" dirty="0" err="1">
                <a:solidFill>
                  <a:srgbClr val="628566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이민호</a:t>
            </a:r>
            <a:r>
              <a:rPr lang="en-US" sz="3200" b="1" dirty="0">
                <a:solidFill>
                  <a:srgbClr val="628566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3200" b="1" dirty="0" err="1">
                <a:solidFill>
                  <a:srgbClr val="628566"/>
                </a:solidFill>
                <a:latin typeface="TDTD순고딕"/>
                <a:ea typeface="TDTD순고딕"/>
                <a:cs typeface="TDTD순고딕"/>
                <a:sym typeface="TDTD순고딕"/>
              </a:rPr>
              <a:t>신동인</a:t>
            </a:r>
            <a:endParaRPr lang="en-US" sz="3200" b="1" dirty="0">
              <a:solidFill>
                <a:srgbClr val="628566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D27D-3E4E-AB44-5B24-87D3C905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F079AA-7EFF-1914-4808-060EC4CC97F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D4B83A-5475-556F-7E4E-6286DC9EB120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01588D3-430B-738B-93EB-2ADC616CE743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1ACF693-4DC4-0769-47D8-DFD6F8374F01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BCE2CF3-79D6-C4D3-5E8C-F5B4AE19FE9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64F65FB-48DA-066E-D253-8DC8302074D2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40D138-D1B0-2270-62C9-51219CDC32D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1AF5792-53B2-5FFA-F7ED-D8722C87A8D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7260DA9-4E0B-6889-B31D-F17B68B113EB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30BA482-E211-120E-01C0-68F5B48D3BC8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857D787-E6CC-BF1B-4AB1-0CF70487471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3AE0839-4F77-047E-5D23-81C1530B89C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F2E4A17-E550-AC47-530F-4D705990949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CE3CAE5-42DB-18B1-6773-BB1AC952AA3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EDFFCFD-5B7C-00FD-FE9C-B90998889DE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66B850C-FA2B-CE8E-031B-973BDBD184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4854E5B-B8FD-E117-74A9-5C4E38C7505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458C9F9-183F-D418-B0D2-603DA43BB88E}"/>
              </a:ext>
            </a:extLst>
          </p:cNvPr>
          <p:cNvSpPr txBox="1"/>
          <p:nvPr/>
        </p:nvSpPr>
        <p:spPr>
          <a:xfrm>
            <a:off x="3962400" y="1352825"/>
            <a:ext cx="11539180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지역별 </a:t>
            </a: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세대수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데이터 </a:t>
            </a: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전처리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341DDD0-605A-4634-7813-5B5B94BF5A0F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685D0AFB-C35C-559D-3417-1F8FFB9C989E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F18285-BEB8-662C-5CE8-6615808A0A1E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FD41FAB6-3EFE-3940-21EC-F8FA666277D1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7F80B17E-A888-AFF9-F992-D11DB68C9E8A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069B66ED-42D6-B8FE-E57C-7CAD597CF415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AB241455-D044-22BF-C2B9-918AE4DC2E7C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데이터 행 제거 및 시도별 전체세대 합계 데이터 추출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임대수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FD0ECF00-D2F5-E2CB-A36C-9825FF03388B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98309BA6-3666-BB1D-C93D-6A5BC6523517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558BD8C-4A38-B85A-D80F-F2A71CB8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087" y="3533430"/>
            <a:ext cx="6810101" cy="56285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FFCFD5F-9DCB-7EE5-FE1D-7C56E3E027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6941" b="30679"/>
          <a:stretch>
            <a:fillRect/>
          </a:stretch>
        </p:blipFill>
        <p:spPr>
          <a:xfrm>
            <a:off x="9471176" y="3597036"/>
            <a:ext cx="6530824" cy="1990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7BD3ED-569E-6C21-29A3-16B122D49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5909263"/>
            <a:ext cx="3831586" cy="3125424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33666A9-CE80-10CA-7802-BEEE442E7327}"/>
              </a:ext>
            </a:extLst>
          </p:cNvPr>
          <p:cNvCxnSpPr/>
          <p:nvPr/>
        </p:nvCxnSpPr>
        <p:spPr>
          <a:xfrm>
            <a:off x="9982200" y="4914900"/>
            <a:ext cx="5943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설명선: 왼쪽 화살표 35">
            <a:extLst>
              <a:ext uri="{FF2B5EF4-FFF2-40B4-BE49-F238E27FC236}">
                <a16:creationId xmlns:a16="http://schemas.microsoft.com/office/drawing/2014/main" id="{72264EB1-A6D0-BF1D-0327-01CF738AFAC0}"/>
              </a:ext>
            </a:extLst>
          </p:cNvPr>
          <p:cNvSpPr/>
          <p:nvPr/>
        </p:nvSpPr>
        <p:spPr>
          <a:xfrm>
            <a:off x="13385905" y="6473912"/>
            <a:ext cx="3254093" cy="1459550"/>
          </a:xfrm>
          <a:prstGeom prst="leftArrowCallout">
            <a:avLst>
              <a:gd name="adj1" fmla="val 11609"/>
              <a:gd name="adj2" fmla="val 12616"/>
              <a:gd name="adj3" fmla="val 15712"/>
              <a:gd name="adj4" fmla="val 8633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데이터 행 제거 및</a:t>
            </a:r>
            <a:endParaRPr lang="en-US" altLang="ko-KR" sz="22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시도별 전체세대 </a:t>
            </a:r>
            <a:endParaRPr lang="en-US" altLang="ko-KR" sz="22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합계 추출</a:t>
            </a:r>
          </a:p>
        </p:txBody>
      </p:sp>
    </p:spTree>
    <p:extLst>
      <p:ext uri="{BB962C8B-B14F-4D97-AF65-F5344CB8AC3E}">
        <p14:creationId xmlns:p14="http://schemas.microsoft.com/office/powerpoint/2010/main" val="111459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6A1D-2D16-62B5-CCE7-599BCF801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0EA5E4-BB46-A151-BD25-F04AB20EC9EA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09C26E9-DF50-289A-4051-41E3EC57ECC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E972348-7EC1-F05C-2AA0-908934F90AC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1250928-076A-E3ED-9999-ED8068E02C3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223F4F1-CA01-0880-197D-6C889F99EFCB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59A04D6-DD77-4DA1-57AB-F84A4E24D34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7D9F087-A1AE-536F-085B-462E32AC8F9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AAEA81-220E-10A5-82DC-CEA3E2C8C61F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229B092-433D-D867-C3B2-448D4ECB1EF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17C8633-D03A-1800-37D4-B61C0062F23D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F70563A-B528-527B-18F3-28D8F4C7613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C7A4B01-1AB4-8C13-20F8-F98A023AD68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7A6DC01-609F-E932-06CA-33E5E403C5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06E9375-73C1-526C-6A50-3D073D6A1C6D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49A8F91-54CD-DB9E-7DC8-E6871CFA386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271E2A7-983F-0A1A-4843-5424AC4A0F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A23C923-3BD9-A061-EDB0-DAFE03FB43C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FD86136-9588-8B4A-C65B-B9DDD93AEB55}"/>
              </a:ext>
            </a:extLst>
          </p:cNvPr>
          <p:cNvSpPr txBox="1"/>
          <p:nvPr/>
        </p:nvSpPr>
        <p:spPr>
          <a:xfrm>
            <a:off x="3962400" y="1352825"/>
            <a:ext cx="11539180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지역별 </a:t>
            </a:r>
            <a:r>
              <a:rPr lang="ko-KR" altLang="en-US" sz="6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세대수</a:t>
            </a: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데이터 분석 시각화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493B3FD-32D6-7CFF-3C53-385B31F1F8E4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E135462-2560-1D3B-9ACE-807E7FC0CF30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87B8EAF-4652-F10A-40AD-5CC4AA20EBBD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A0180B5-CA7E-B887-3710-948158D18FE8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96615EA1-938B-2581-28C1-359601B8B7B7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62CBFD04-AA61-586F-AB12-6F5EB0E2C4D2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4221A539-56C4-2E27-8C8A-E48B46F27051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지역별 전체 세대 수 데이터 분석 시각화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임대수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C8F557EE-8582-E2ED-5145-070DCDE67E8C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7C2D73E9-B2E6-F185-7850-E1C5B9116E2D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2A0180B5-CA7E-B887-3710-948158D18FE8}"/>
              </a:ext>
            </a:extLst>
          </p:cNvPr>
          <p:cNvSpPr txBox="1"/>
          <p:nvPr/>
        </p:nvSpPr>
        <p:spPr>
          <a:xfrm>
            <a:off x="1365066" y="2549297"/>
            <a:ext cx="15779933" cy="69010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C934B28-FAF3-80DB-62DC-ACB982CC8E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5825"/>
          <a:stretch>
            <a:fillRect/>
          </a:stretch>
        </p:blipFill>
        <p:spPr>
          <a:xfrm>
            <a:off x="1505419" y="4000500"/>
            <a:ext cx="7638581" cy="21253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9126917-8FE7-BE6E-70A6-21CDA62FC0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3827"/>
          <a:stretch>
            <a:fillRect/>
          </a:stretch>
        </p:blipFill>
        <p:spPr>
          <a:xfrm>
            <a:off x="9296400" y="3965251"/>
            <a:ext cx="7420108" cy="399764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7C7AC8B-C8C0-EFD9-B7E5-6558883F8F72}"/>
              </a:ext>
            </a:extLst>
          </p:cNvPr>
          <p:cNvGrpSpPr/>
          <p:nvPr/>
        </p:nvGrpSpPr>
        <p:grpSpPr>
          <a:xfrm>
            <a:off x="1829251" y="6591300"/>
            <a:ext cx="6971514" cy="1610770"/>
            <a:chOff x="1737018" y="6621208"/>
            <a:chExt cx="6971514" cy="1610770"/>
          </a:xfrm>
        </p:grpSpPr>
        <p:sp>
          <p:nvSpPr>
            <p:cNvPr id="34" name="설명선: 위쪽 화살표 33">
              <a:extLst>
                <a:ext uri="{FF2B5EF4-FFF2-40B4-BE49-F238E27FC236}">
                  <a16:creationId xmlns:a16="http://schemas.microsoft.com/office/drawing/2014/main" id="{281FE4BD-F4DE-3C60-FA5A-D2130B04A5FF}"/>
                </a:ext>
              </a:extLst>
            </p:cNvPr>
            <p:cNvSpPr/>
            <p:nvPr/>
          </p:nvSpPr>
          <p:spPr>
            <a:xfrm>
              <a:off x="1737018" y="6621208"/>
              <a:ext cx="6971514" cy="1610770"/>
            </a:xfrm>
            <a:prstGeom prst="upArrowCallou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/>
            </a:p>
          </p:txBody>
        </p:sp>
        <p:sp>
          <p:nvSpPr>
            <p:cNvPr id="37" name="TextBox 27">
              <a:extLst>
                <a:ext uri="{FF2B5EF4-FFF2-40B4-BE49-F238E27FC236}">
                  <a16:creationId xmlns:a16="http://schemas.microsoft.com/office/drawing/2014/main" id="{95E56688-8366-F88A-491E-578498E6F6F9}"/>
                </a:ext>
              </a:extLst>
            </p:cNvPr>
            <p:cNvSpPr txBox="1"/>
            <p:nvPr/>
          </p:nvSpPr>
          <p:spPr>
            <a:xfrm>
              <a:off x="2286000" y="7387212"/>
              <a:ext cx="5858814" cy="705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18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altLang="ko-KR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~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altLang="ko-KR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23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년 전체 세대 수 추이 시각화</a:t>
              </a:r>
              <a:endPara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2800"/>
                </a:lnSpc>
              </a:pPr>
              <a:r>
                <a:rPr 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약 </a:t>
              </a:r>
              <a:r>
                <a:rPr lang="en-US" altLang="ko-KR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187</a:t>
              </a:r>
              <a:r>
                <a:rPr lang="ko-KR" altLang="en-US" sz="2200" dirty="0" err="1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만세대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altLang="ko-KR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(7.8%) 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증가</a:t>
              </a:r>
              <a:endParaRPr 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4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BC4E4-F71D-0661-9321-F558E461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A89F0E-AAE3-A957-7F70-7BADD96D1553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E6E929-8755-6F27-6A5D-7C2CE335CDD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C5BA53-D499-D7BB-D4C3-DC3D8414279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0291EE9-4108-F900-C039-D930F0A86E7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67ED463-0B9F-67A4-1378-6BE01DA727C2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B882E7-8103-0140-4296-F7C30281F909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968376E-C4AA-0735-F685-ED7783EE9166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7B4A5D8-002B-1345-5E2C-21AE73AA076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C96EE85-DF89-F97B-C30F-E8B1DF5122C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76CDA3E-F1A2-1A77-2E4F-5E36FD9A687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2DD8ACB-9D91-F832-878C-0CF876F1684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681CC7F-E5C3-57FE-E7DC-49C8E3768C9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4A378A2-1DAA-E468-4D01-0FE7D1A5D8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7BA0368-A023-70B8-C002-E05471CFAF3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1AC2E32-0328-C7AC-5B53-13B1A5A473C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BD97D27-202D-3A6E-C2E6-55111E7C72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CED5A04-FDC9-A409-91E5-B78297CD58C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C0C48E5-4DDF-DD61-91C0-FFAE7B6E6CDB}"/>
              </a:ext>
            </a:extLst>
          </p:cNvPr>
          <p:cNvSpPr txBox="1"/>
          <p:nvPr/>
        </p:nvSpPr>
        <p:spPr>
          <a:xfrm>
            <a:off x="3962400" y="1352825"/>
            <a:ext cx="11539180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지역별 </a:t>
            </a:r>
            <a:r>
              <a:rPr lang="ko-KR" altLang="en-US" sz="6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세대수</a:t>
            </a: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데이터 분석 시각화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A229D85-3C57-47BA-7C34-70863F6D90FA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C0AA254-8B87-0E53-42D9-236D49175987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52511D5-4933-BDC0-C6B1-2DDF755B3CED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F0ABB76-637C-BB12-8982-B88325AAE189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64D6E20E-3196-6B7F-B4C9-7E8CA6235617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501E58F4-FAF2-4E8B-CF9B-CAB50EF34A7D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69BF165F-B229-4453-98A0-94D1E0753402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년도별 전국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1~10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인 세대 분포 시각화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임대수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3D84AB4A-E460-C820-AA67-5CA99B93351D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89A588D3-A58C-FC4E-7CD0-2F80077E506C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215D7BA-8876-3E52-8F99-94EE06041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199" y="3421918"/>
            <a:ext cx="8915399" cy="5876069"/>
          </a:xfrm>
          <a:prstGeom prst="round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52095C9-AC32-61C8-B5BA-7A77C5342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543300"/>
            <a:ext cx="6754234" cy="36138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A986E1-89B8-404A-9EB6-75A15F886834}"/>
              </a:ext>
            </a:extLst>
          </p:cNvPr>
          <p:cNvSpPr txBox="1"/>
          <p:nvPr/>
        </p:nvSpPr>
        <p:spPr>
          <a:xfrm>
            <a:off x="2757280" y="7765186"/>
            <a:ext cx="4176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FF0000"/>
                  </a:solidFill>
                </a:ln>
              </a:rPr>
              <a:t>1~2</a:t>
            </a:r>
            <a:r>
              <a:rPr lang="ko-KR" altLang="en-US" sz="2000" b="1" dirty="0">
                <a:ln>
                  <a:solidFill>
                    <a:srgbClr val="FF0000"/>
                  </a:solidFill>
                </a:ln>
              </a:rPr>
              <a:t>인 세대 만 증가  </a:t>
            </a:r>
            <a:r>
              <a:rPr lang="ko-KR" altLang="en-US" sz="2000" b="1" dirty="0" err="1">
                <a:ln>
                  <a:solidFill>
                    <a:srgbClr val="FF0000"/>
                  </a:solidFill>
                </a:ln>
              </a:rPr>
              <a:t>그외</a:t>
            </a:r>
            <a:r>
              <a:rPr lang="ko-KR" altLang="en-US" sz="2000" b="1" dirty="0">
                <a:ln>
                  <a:solidFill>
                    <a:srgbClr val="FF0000"/>
                  </a:solidFill>
                </a:ln>
              </a:rPr>
              <a:t> 세대 감소</a:t>
            </a:r>
            <a:endParaRPr lang="en-US" altLang="ko-KR" sz="2000" b="1" dirty="0">
              <a:ln>
                <a:solidFill>
                  <a:srgbClr val="FF0000"/>
                </a:solidFill>
              </a:ln>
            </a:endParaRPr>
          </a:p>
          <a:p>
            <a:r>
              <a:rPr lang="ko-KR" altLang="en-US" sz="2000" b="1" dirty="0">
                <a:ln>
                  <a:solidFill>
                    <a:srgbClr val="FF0000"/>
                  </a:solidFill>
                </a:ln>
              </a:rPr>
              <a:t>세대 소형화 진행중 </a:t>
            </a:r>
            <a:r>
              <a:rPr lang="en-US" altLang="ko-KR" sz="2000" b="1" dirty="0">
                <a:ln>
                  <a:solidFill>
                    <a:srgbClr val="FF0000"/>
                  </a:solidFill>
                </a:ln>
              </a:rPr>
              <a:t>!!</a:t>
            </a:r>
            <a:endParaRPr lang="ko-KR" altLang="en-US" sz="2000" b="1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5" name="폭발: 8pt 24">
            <a:extLst>
              <a:ext uri="{FF2B5EF4-FFF2-40B4-BE49-F238E27FC236}">
                <a16:creationId xmlns:a16="http://schemas.microsoft.com/office/drawing/2014/main" id="{7CA85E92-BA72-7111-835D-D1AB1963ECF7}"/>
              </a:ext>
            </a:extLst>
          </p:cNvPr>
          <p:cNvSpPr/>
          <p:nvPr/>
        </p:nvSpPr>
        <p:spPr>
          <a:xfrm>
            <a:off x="1581632" y="7096719"/>
            <a:ext cx="6357801" cy="2114275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BE8E-BC0B-DD3A-E1D6-59F2765AB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22A608-A182-D8DD-47B8-278EF394CA24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B9ACB7-1ED5-4199-A16A-7C164CB36B0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C99504A-0FE0-2765-8CFC-63F20DBBB7B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6A6B6F5-6497-37C5-24FF-1DA97BBC44B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C89EA5-446A-F10C-06B4-5863396FF0A7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18B101-17BF-472E-BF41-C05ACC1E270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66568A7-112B-8F85-B59F-B7380F134259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1504D48-DF87-F129-1BB1-27B29927348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CBE6B80-BA86-7C5A-E220-6268C2BDE91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92CD8CE-3A3D-D986-1CF7-CE19F5FE4BB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4B64208-C4F3-150B-7075-7C73B383040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710C026-3A10-8B95-1581-6F08B04A926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5265885-5B3C-0FA8-6251-60E81CDF96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75B779E-E6E8-94AC-15B1-AE3264D96832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D5E533D-C738-346B-BEFC-DF09033EC6C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A64E84F-CE8F-6067-A1A6-A3F7A67B94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4218EB8-0957-2DDA-E0DA-3BA4710FA56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21B6105-FB83-CC5F-8BB1-DEA61EEEC7BB}"/>
              </a:ext>
            </a:extLst>
          </p:cNvPr>
          <p:cNvSpPr txBox="1"/>
          <p:nvPr/>
        </p:nvSpPr>
        <p:spPr>
          <a:xfrm>
            <a:off x="3647627" y="1352464"/>
            <a:ext cx="13344971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6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지역별 </a:t>
            </a:r>
            <a:r>
              <a:rPr lang="ko-KR" altLang="en-US" sz="66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국가통계포털</a:t>
            </a:r>
            <a:r>
              <a:rPr lang="ko-KR" altLang="en-US" sz="66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데이터 수집</a:t>
            </a:r>
            <a:endParaRPr lang="en-US" sz="66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B56D020-CDB8-9034-69DA-6EF1ED5F13FD}"/>
              </a:ext>
            </a:extLst>
          </p:cNvPr>
          <p:cNvSpPr txBox="1"/>
          <p:nvPr/>
        </p:nvSpPr>
        <p:spPr>
          <a:xfrm>
            <a:off x="1569075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6FF741D-D70A-0D30-9CD5-128CF5C5A593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622CFAD-7218-782C-A811-257B1AE4BE4B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35016E7D-6BB9-334D-9EA2-0DC8877DF2A8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D462300A-E873-B2AB-7B56-46A5F20FC537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104B063E-F3B2-685C-6721-06697557023A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5AA1D0EF-3B0A-D779-6C2C-B4862B3E70AE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KOSIS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국가통계포털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데이터 수집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(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이민호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0ED337A7-65B5-677C-A33F-0C8A4A08BD3D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F135BCE-45D8-C4D6-1E2E-CBFD8DC14A80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FA12A4-11D8-F9CB-A929-9671FC6304FC}"/>
              </a:ext>
            </a:extLst>
          </p:cNvPr>
          <p:cNvSpPr txBox="1"/>
          <p:nvPr/>
        </p:nvSpPr>
        <p:spPr>
          <a:xfrm>
            <a:off x="1543883" y="3598468"/>
            <a:ext cx="4801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https://kosis.kr/index/index.do</a:t>
            </a:r>
            <a:endParaRPr lang="en-US" altLang="ko-KR" sz="2000" dirty="0">
              <a:solidFill>
                <a:schemeClr val="accent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888FA0E-E9FA-9FBA-A34D-BEB2DDE97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040" y="4790110"/>
            <a:ext cx="9515795" cy="41346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388E56-01F5-E994-F3A0-DD5BCCA332B0}"/>
              </a:ext>
            </a:extLst>
          </p:cNvPr>
          <p:cNvSpPr txBox="1"/>
          <p:nvPr/>
        </p:nvSpPr>
        <p:spPr>
          <a:xfrm>
            <a:off x="6941886" y="4095822"/>
            <a:ext cx="371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지역별 인구수로 검색 </a:t>
            </a:r>
            <a:endParaRPr lang="en-US" altLang="ko-KR" sz="2400" dirty="0">
              <a:ln>
                <a:solidFill>
                  <a:srgbClr val="FF0000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21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313C4-AFD4-3826-E41A-E9C57A07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157092-5764-8830-C89D-95EFCF5046C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C6B93E-03B9-2ED7-59B8-AF7D128A37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4D37AB-571A-0480-9378-04800C10BAF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8CB2D6-9ADE-1059-7B2A-B03058D04152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55B5E7-F730-180F-55FF-F1B82005585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13E01F8-6C40-7DF4-91AC-55FEAD6DC68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46759CB-A666-3890-505E-8DF0E16ECBE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9D3D8D2-C65E-972F-6BA2-E37E624785A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316C9C2-EDB6-221D-B6D1-DE4C00873D5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B14BFE9-F50C-2FDA-186A-026B61D2F88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B45B9F4-1DAE-F826-9CFF-19BB64A3D92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3C78F3F-2DDD-F55F-6D07-601FCAF61B9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9668959-D45B-F2D8-587D-9BFDCE6009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27A2412-B7E0-1236-56DD-5A630636077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80EA9BE-AC75-A49D-EB68-FAED30320D2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7D8E8BC-9D74-2C3D-2FD3-1C0A4C5FB6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2DBA8FF-E1C7-DBA3-AC91-C1BF456346A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A58D832-4312-36D7-4C3D-7C5F1EF30F80}"/>
              </a:ext>
            </a:extLst>
          </p:cNvPr>
          <p:cNvSpPr txBox="1"/>
          <p:nvPr/>
        </p:nvSpPr>
        <p:spPr>
          <a:xfrm>
            <a:off x="3611153" y="1351670"/>
            <a:ext cx="12314647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대한민국 인구 데이터 수집 </a:t>
            </a:r>
            <a:r>
              <a:rPr lang="en-US" altLang="ko-KR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(KOSIS)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EAEC2FF-F21E-FE2A-58E8-965705AB5A1B}"/>
              </a:ext>
            </a:extLst>
          </p:cNvPr>
          <p:cNvSpPr txBox="1"/>
          <p:nvPr/>
        </p:nvSpPr>
        <p:spPr>
          <a:xfrm>
            <a:off x="15845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96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18A7AAB7-D9E5-C66D-BE3E-4998B302711D}"/>
              </a:ext>
            </a:extLst>
          </p:cNvPr>
          <p:cNvGrpSpPr/>
          <p:nvPr/>
        </p:nvGrpSpPr>
        <p:grpSpPr>
          <a:xfrm>
            <a:off x="1205963" y="26298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49F712D-D10A-BB16-0BA7-807B06DD0F4F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95194BD-D0D4-C074-627A-891CECD4588D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97BD196A-8D37-19D8-B550-CFBC7C4A86D6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3B6D01D9-4497-F88B-1AA7-5D23726F2C75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B03C29FA-0313-7907-BD5C-FD1F394DD1AC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지역별 인구수 데이터 다운로드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이민호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DD991CAC-5A91-93EF-98DD-42E552210AD8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A8BAC2-559D-167F-78F1-2CFBCFFF2311}"/>
              </a:ext>
            </a:extLst>
          </p:cNvPr>
          <p:cNvSpPr txBox="1"/>
          <p:nvPr/>
        </p:nvSpPr>
        <p:spPr>
          <a:xfrm>
            <a:off x="1737018" y="3670243"/>
            <a:ext cx="7864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ko-KR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2018 ~ 2023 </a:t>
            </a:r>
            <a:r>
              <a:rPr lang="ko-KR" altLang="en-US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전국 도시 인구수 </a:t>
            </a:r>
            <a:r>
              <a:rPr lang="en-US" altLang="ko-KR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CSV </a:t>
            </a:r>
            <a:r>
              <a:rPr lang="ko-KR" altLang="en-US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파일 다운로드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C5CBBFD-A858-D1BC-E43A-B6F36A5FA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93" y="4296879"/>
            <a:ext cx="12039600" cy="467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55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0756-67D7-5563-E5EA-1D946A70E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8F92BD-72FE-BF14-BC34-9419046C3C99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772097-D66A-6E46-31A1-10EE09060E7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1448E1B-74C9-340B-0FC2-5F8A442E6CA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7AEB654-7800-EDCF-4515-246AB0C857C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D562BA6-ADD1-DE13-CF32-6142B1F1081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8AA74EC-A558-B47D-03D5-ED590D398B63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EBE592C-DD59-A641-E386-0F775A375F3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0E0FEC5-B31F-E346-1C52-5031ABB6815A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07682F-7E83-55B8-657F-4FD882660B9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E85A42C-76A7-1F1C-7669-3AA20D8D8E3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39405B2-C0A1-7295-6A37-71B496E8A98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4705222-6BE1-7142-E83C-4099A76410E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323C79C-C9D6-CEFD-49EC-73C8BA00512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074567B-418E-9487-55D1-7C7775012962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E6D8CEF-2ACD-10C4-A3BA-15905441BA2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13D3A09-EF7A-3CFC-8ED5-9A352C852C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676F488D-08AF-D7D0-AFA6-D13EED71BB2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1A81A91-B7EF-426B-19A3-BC93D561CC00}"/>
              </a:ext>
            </a:extLst>
          </p:cNvPr>
          <p:cNvSpPr txBox="1"/>
          <p:nvPr/>
        </p:nvSpPr>
        <p:spPr>
          <a:xfrm>
            <a:off x="3962399" y="1352825"/>
            <a:ext cx="12078111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6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시도별 인구 데이터 원본 확인</a:t>
            </a:r>
            <a:endParaRPr lang="en-US" sz="66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FE4C2C6-70A6-A6B4-8511-F621AADECFB0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96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5C2A510-9FAE-4F0D-2A0F-964BF0F5695C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8FC74EB-DF98-3B22-89C2-7D0D15BEC674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8729E24C-7A74-2139-6F05-4E33753A1364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E0C59798-A670-C15A-057F-C98972D9F07F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AA72B82B-E780-E1A5-8F82-4C342A48056C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7C9DB8F4-5173-5E2E-1B5E-3EC224ABC586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지역별 인구수 데이터 현황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이민호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E737972C-68CE-337C-EADB-015DDF69470B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E24E15B2-DAF9-E482-DBCF-4CA9490ECDBF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74B47-AD9D-0F4E-24FB-607F65DA8ED0}"/>
              </a:ext>
            </a:extLst>
          </p:cNvPr>
          <p:cNvSpPr txBox="1"/>
          <p:nvPr/>
        </p:nvSpPr>
        <p:spPr>
          <a:xfrm>
            <a:off x="1663868" y="3558786"/>
            <a:ext cx="10420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2018 ~ 2023 </a:t>
            </a:r>
            <a:r>
              <a:rPr lang="ko-KR" altLang="en-US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전국 도시별 데이터 현황</a:t>
            </a:r>
            <a:endParaRPr lang="ko-KR" altLang="en-US" sz="2400" dirty="0">
              <a:ln>
                <a:solidFill>
                  <a:srgbClr val="FF0000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BF849FA-4E72-0DE6-57AE-633B48066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745" y="4201277"/>
            <a:ext cx="6717219" cy="22649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930E4E-0371-1FF9-BF46-3E729BFA5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682" y="6737260"/>
            <a:ext cx="8661913" cy="21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5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2575-BC11-2F76-EB51-5A972F812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B05CEF-7425-054D-38EC-D4E9CDA69FF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3901CBE-006F-3CCB-9F2E-BACB3DBBAA40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B7318FC-A42B-95AC-4156-B699FDC8D94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0C2B730-DA8F-D96D-C613-E3AF4748A32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9FD70F0-3274-0BF3-4651-54E33806732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9796D6-4ED2-031B-8E71-D90301CD559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A9CC27C-12E9-5456-5C85-12E154D5D2E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4786E95-F74F-855E-26B9-D3528C9B787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84CCBCE-1CB4-68A4-8EF6-AB6BF76697D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A78C1C1-24CA-792D-E30A-6C56C6BAFCC1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B07A080-4233-A5A3-2224-896D264214E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6C3240E-FDE3-C942-4D48-9E9477E7D5C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DA94BA5-FA6A-DC88-0009-E31A6C9EB0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11B2B3-5912-620C-D46B-0691D2FD00B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4CD3C82-3A18-7B1C-8FF4-A5E51E94799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2F23085-0B52-9009-77F5-5816D24629A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B864A7A-D015-1E26-03CC-0F24DC4E633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7CBFCFA-A28D-824C-9532-67BD4CACEA04}"/>
              </a:ext>
            </a:extLst>
          </p:cNvPr>
          <p:cNvSpPr txBox="1"/>
          <p:nvPr/>
        </p:nvSpPr>
        <p:spPr>
          <a:xfrm>
            <a:off x="3430164" y="1239982"/>
            <a:ext cx="14397816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인구 데이터 분석을 위한 </a:t>
            </a:r>
            <a:r>
              <a:rPr lang="ko-KR" altLang="en-US" sz="6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전처리</a:t>
            </a: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작업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74E3667-606B-87FB-4EC7-97F0E097998D}"/>
              </a:ext>
            </a:extLst>
          </p:cNvPr>
          <p:cNvSpPr txBox="1"/>
          <p:nvPr/>
        </p:nvSpPr>
        <p:spPr>
          <a:xfrm>
            <a:off x="1489240" y="989012"/>
            <a:ext cx="2048120" cy="176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96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A074664-2919-1668-7BE7-71C3FB2B24E2}"/>
              </a:ext>
            </a:extLst>
          </p:cNvPr>
          <p:cNvGrpSpPr/>
          <p:nvPr/>
        </p:nvGrpSpPr>
        <p:grpSpPr>
          <a:xfrm>
            <a:off x="1254033" y="2606929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ED31422-7DD4-36C1-E6C1-6BCD5407CA85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F14C2C66-C0D5-2431-21C6-C93451F1C7B3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465FFC6D-3792-B1D9-D00D-7210ED30284B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679F0C48-8684-ED42-00BF-CEE25815F317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8707AF0D-0326-B151-616A-B4A023771A81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전국도시별 인구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전처리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이민호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70A173AA-DD2B-F5A8-83BA-C9FF30E54CD6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0E8550C5-09A3-AE64-A710-EA6CCD67E987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5A5FF1-8B18-29DB-0189-048584313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086" y="3623487"/>
            <a:ext cx="6477913" cy="52542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5CC484-6A55-ABB9-0B6E-363A3EE0AE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371" y="3589090"/>
            <a:ext cx="7014840" cy="28279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08037D2-3935-F790-0C48-DA8396937C45}"/>
              </a:ext>
            </a:extLst>
          </p:cNvPr>
          <p:cNvSpPr txBox="1"/>
          <p:nvPr/>
        </p:nvSpPr>
        <p:spPr>
          <a:xfrm>
            <a:off x="9605448" y="6599662"/>
            <a:ext cx="584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전국도시 인구 데이터 정제 및 정렬</a:t>
            </a:r>
          </a:p>
        </p:txBody>
      </p:sp>
    </p:spTree>
    <p:extLst>
      <p:ext uri="{BB962C8B-B14F-4D97-AF65-F5344CB8AC3E}">
        <p14:creationId xmlns:p14="http://schemas.microsoft.com/office/powerpoint/2010/main" val="52041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C59F-8773-CC8D-37FB-6D1A08EC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A41B74-AA49-E7E2-3966-81DCFA522616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E1F190-AC46-D868-0C35-3021B56C19A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E6A62B4-C56E-218D-7492-D5F1DDC448A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73FD7FD-8FD4-FD66-0F33-BF3AFC92481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D71AA95-E78E-30B4-0271-89D1A0ADA9B2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C4A452B-9E66-5216-C41B-04A40058ABC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2EADF18-C3FE-621D-8D05-7779DB648E0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B45EB34-43BD-9573-3CD3-4BAF0FFBDE8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6CE982-11EC-802E-52B1-D2E0CABCAC3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01C019-18AB-1AEE-3888-0308C430C74C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B7F88D7-7856-A8B9-5DB5-E339B500D51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988A3FA-1650-1E54-7FB5-7D8DE8E8A36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9781FD0-79D1-9DD5-EACC-FA32274AC0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88EC616-9086-0997-B03E-452A92DCE1C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26AAAB9-1F70-7777-5F60-AFADF99CDF5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48488DB-09E9-EEE0-5612-E917AB5704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C12405C-F543-40F0-43EE-40DBE12EE9B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C633375-0A00-475D-394B-AA65DBB3A3E7}"/>
              </a:ext>
            </a:extLst>
          </p:cNvPr>
          <p:cNvSpPr txBox="1"/>
          <p:nvPr/>
        </p:nvSpPr>
        <p:spPr>
          <a:xfrm>
            <a:off x="3831525" y="1322028"/>
            <a:ext cx="13192405" cy="1196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6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시도별 인구 데이터 분석 및 시각화</a:t>
            </a:r>
            <a:endParaRPr lang="en-US" sz="66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61011BA-C49B-1927-7A29-14AEDCDA91B1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96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14883858-AFB7-CFC3-EC59-25269E4BFECA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351CA45-30D2-4F06-EE60-21AB03CED448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6ECA529-3563-F8AA-FCD1-90551B8016C9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A1E09CC8-EC12-2F0B-59F6-6FFF0E97FC7B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5E6898D6-283D-1C59-8816-3838A2D3A749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3E552439-EBD9-3998-851A-449C9E4ED749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전국 인구수 연도별 변화 시각화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이민호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3869C0FF-9A5F-853C-98F9-7B9CC1CB5C05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D6D3F067-8F26-A624-6966-DEE77C2EE33C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14FDF1-1213-D4E8-28AE-E672E0424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772" y="3601007"/>
            <a:ext cx="5942227" cy="51061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2FCC615-5A7A-6851-9F4C-FD9B35342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828" y="3483196"/>
            <a:ext cx="6244536" cy="37177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FE2694-C584-FA50-DAE8-B6255C079F23}"/>
              </a:ext>
            </a:extLst>
          </p:cNvPr>
          <p:cNvSpPr txBox="1"/>
          <p:nvPr/>
        </p:nvSpPr>
        <p:spPr>
          <a:xfrm>
            <a:off x="8876514" y="7296718"/>
            <a:ext cx="6415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인구 변화의 분기점</a:t>
            </a:r>
            <a:r>
              <a:rPr lang="en-US" altLang="ko-KR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 2019</a:t>
            </a:r>
            <a:r>
              <a:rPr lang="ko-KR" altLang="en-US" sz="2400" b="0" i="0" u="none" strike="noStrike" kern="1200" baseline="0" dirty="0">
                <a:ln>
                  <a:solidFill>
                    <a:srgbClr val="FF0000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년 이후 하락세</a:t>
            </a:r>
          </a:p>
        </p:txBody>
      </p:sp>
    </p:spTree>
    <p:extLst>
      <p:ext uri="{BB962C8B-B14F-4D97-AF65-F5344CB8AC3E}">
        <p14:creationId xmlns:p14="http://schemas.microsoft.com/office/powerpoint/2010/main" val="506784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5DBE-3F2D-157A-1E2A-657234E1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E511747-DA84-49A5-0AC4-D222B0AC9384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BE4BFE-8B45-529D-D884-4ADFAE52D5D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0CECAEA-87D5-B998-9CB0-5DD2412B179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A946945-D060-2C06-EABF-85B469B1245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BC5FB4A-5C5C-4F3C-4ED0-CC8DA58647E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0F4D7D-0670-73F3-A531-1061A95F8B50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89F8F1-127A-541A-A835-71F4DDF8265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DCD970-78C9-6136-6F11-77DC7909E08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78EA8C2-F948-DA65-C5C3-545E09AFE97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26DBEC9-9FB4-0042-39C7-197C464506F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F983438-E199-D0B1-ADC5-B21AEC9426C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3466819-E579-35D9-9D35-4BEBFA50CC6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D8F66EE-E1CC-05F8-F4EC-2B779D1AE6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A32EEF4-A788-E35A-DB2E-38E1DC139CF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EAB9646-3455-1BDE-9CA4-1B447516B56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4F2E12B-8AD8-8F19-8E18-12432156B6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DC6AEEC-1C1C-3CA8-78FB-91E5E3F3FCAB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04B7133-0695-E2DA-B43D-55B1108967D0}"/>
              </a:ext>
            </a:extLst>
          </p:cNvPr>
          <p:cNvSpPr txBox="1"/>
          <p:nvPr/>
        </p:nvSpPr>
        <p:spPr>
          <a:xfrm>
            <a:off x="3962400" y="1352825"/>
            <a:ext cx="11539180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전력 사용량 데이터 수집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510D485-E010-7B5C-8CE9-9152C37E75D1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EC1FC3D-0E2F-A28E-5B33-9E4C38EDF9FA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912AAAC-C689-21F6-7101-FB32737C780A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73CA124-9A46-DA69-6D1F-5B76699B461C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322D48A8-3631-30B5-BDBA-79358FF71F23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9C3C6813-608E-7DC0-0208-2F39C329AA59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ABB5BB4E-9916-DF70-C02E-C1414F653CC9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EPSIS 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전력통계정보시스템 활용하여 데이터 수집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신동인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D7555125-3B82-1925-4903-E6B2DB65E9CF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A997E1C-E391-7768-BB0E-16359DD764A3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54644A5-70F3-8C90-5424-BD97F71E0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139" y="3484014"/>
            <a:ext cx="8472861" cy="5748982"/>
          </a:xfrm>
          <a:prstGeom prst="rect">
            <a:avLst/>
          </a:prstGeom>
        </p:spPr>
      </p:pic>
      <p:sp>
        <p:nvSpPr>
          <p:cNvPr id="29" name="설명선: 왼쪽 화살표 28">
            <a:extLst>
              <a:ext uri="{FF2B5EF4-FFF2-40B4-BE49-F238E27FC236}">
                <a16:creationId xmlns:a16="http://schemas.microsoft.com/office/drawing/2014/main" id="{615D00C2-A32F-2701-3D91-A8E4192E7C4D}"/>
              </a:ext>
            </a:extLst>
          </p:cNvPr>
          <p:cNvSpPr/>
          <p:nvPr/>
        </p:nvSpPr>
        <p:spPr>
          <a:xfrm>
            <a:off x="10037721" y="5196978"/>
            <a:ext cx="6779153" cy="1918761"/>
          </a:xfrm>
          <a:prstGeom prst="leftArrowCallout">
            <a:avLst>
              <a:gd name="adj1" fmla="val 14647"/>
              <a:gd name="adj2" fmla="val 15387"/>
              <a:gd name="adj3" fmla="val 14647"/>
              <a:gd name="adj4" fmla="val 93423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EPSIS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전력통계정보시스템</a:t>
            </a:r>
            <a:endParaRPr lang="en-US" altLang="ko-KR" sz="22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altLang="ko-KR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(URL : 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https://epsis.kpx.or.kr/epsisnew/selectEksaAscAsaChart.do?menuId=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  <a:latin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060405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  <a:latin typeface="+mj-ea"/>
              </a:rPr>
              <a:t> )</a:t>
            </a:r>
          </a:p>
          <a:p>
            <a:pPr algn="ctr"/>
            <a:endParaRPr lang="ko-KR" altLang="en-US" sz="22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6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E2981-DFDA-EA87-2211-7D948C1D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22F046-E0B3-9E66-64EE-EEE5CA5FB67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333CE5-AEF9-21AA-0B82-ED822EF4F45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E2C17C-859A-558C-3576-F70434A22D1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03FBC94-585E-7734-B30A-4B135C066098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66F32E-8E95-D4AC-D59B-BBBC1DEA1CF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16924CD-560D-B100-B920-7E05FC1D8BC9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8ECAC7F-4EAA-5C8F-6C68-0B8E74F4811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6ADCC27-75F3-4CC2-FAC5-AB25A72B9F9A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E958EF2-C4F3-4647-D1BA-AFA463ADC3A8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390C315-BDFD-AB15-A2EF-DC8EF41E368F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A08BE86-C20A-816D-34B5-BF3A14D039B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0B853E3-6EF1-A4AD-F859-5E3B07F85AC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86386AE-77F8-DE9D-5555-B222A6CB3B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8B2BEC1-E07B-0DAA-216A-52154C801093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26B4874-C27F-03F6-93F9-0730E746866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7811611-CC32-9C2D-910F-6C180B760D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597F1B1-2AD4-DDC1-C725-FD74FBAB0C1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59CCA9A-4605-CF60-4DE4-24C34655E30E}"/>
              </a:ext>
            </a:extLst>
          </p:cNvPr>
          <p:cNvSpPr txBox="1"/>
          <p:nvPr/>
        </p:nvSpPr>
        <p:spPr>
          <a:xfrm>
            <a:off x="3962399" y="1352825"/>
            <a:ext cx="11757811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가정용 전력사용량 데이터 </a:t>
            </a:r>
            <a:r>
              <a:rPr lang="ko-KR" altLang="en-US" sz="6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전처리</a:t>
            </a: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F9AD2D7-A804-FB79-457D-D075A398947A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19F44EE-8D2D-B313-A043-55E415F0FCBB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91359D0-F713-EA31-2B3A-769BBE14234A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F5D2791-FB62-21A5-8F3F-4FC63CF67D64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E42234C8-3D34-F30D-F5CD-68E2BFAB8023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6C9B6D0F-C78B-9336-DBA9-E3B08CCFB5C3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7E835CC8-2BC7-83FC-7242-0ED4D28A480D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연도별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CSV 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파일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전처리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-&gt; 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단일 데이터프레임 변환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신동인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A79321E8-BD67-C096-2E16-4715F087A074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F8902C43-E9C0-AD92-5E36-E8067C42C8A2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42891F2-171B-4780-33AB-3AEDD24BE25E}"/>
              </a:ext>
            </a:extLst>
          </p:cNvPr>
          <p:cNvGrpSpPr/>
          <p:nvPr/>
        </p:nvGrpSpPr>
        <p:grpSpPr>
          <a:xfrm>
            <a:off x="9372600" y="8003742"/>
            <a:ext cx="6971514" cy="1004456"/>
            <a:chOff x="1737018" y="6804590"/>
            <a:chExt cx="6971514" cy="1610770"/>
          </a:xfrm>
        </p:grpSpPr>
        <p:sp>
          <p:nvSpPr>
            <p:cNvPr id="27" name="설명선: 위쪽 화살표 26">
              <a:extLst>
                <a:ext uri="{FF2B5EF4-FFF2-40B4-BE49-F238E27FC236}">
                  <a16:creationId xmlns:a16="http://schemas.microsoft.com/office/drawing/2014/main" id="{DC0A66F6-9EDE-3D4C-57CD-B5AFEFB5B04E}"/>
                </a:ext>
              </a:extLst>
            </p:cNvPr>
            <p:cNvSpPr/>
            <p:nvPr/>
          </p:nvSpPr>
          <p:spPr>
            <a:xfrm>
              <a:off x="1737018" y="6804590"/>
              <a:ext cx="6971514" cy="1610770"/>
            </a:xfrm>
            <a:prstGeom prst="upArrowCallou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/>
            </a:p>
          </p:txBody>
        </p:sp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38AF955F-2FE4-0160-0AD9-C34C1974F79F}"/>
                </a:ext>
              </a:extLst>
            </p:cNvPr>
            <p:cNvSpPr txBox="1"/>
            <p:nvPr/>
          </p:nvSpPr>
          <p:spPr>
            <a:xfrm>
              <a:off x="2009787" y="7704331"/>
              <a:ext cx="6509031" cy="473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REDUCE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함수 이용해서 하나의 데이터프레임으로 저장</a:t>
              </a:r>
              <a:r>
                <a:rPr 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2A1B0C0-77A1-3779-FD26-72DB63981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164" y="3466524"/>
            <a:ext cx="6745072" cy="446693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06CA5BB-DDBA-0D02-84ED-76EC69DBB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79" y="3474901"/>
            <a:ext cx="8140896" cy="443795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6CB595-DE62-8106-A95B-D7D538139E35}"/>
              </a:ext>
            </a:extLst>
          </p:cNvPr>
          <p:cNvGrpSpPr/>
          <p:nvPr/>
        </p:nvGrpSpPr>
        <p:grpSpPr>
          <a:xfrm>
            <a:off x="1322294" y="8012207"/>
            <a:ext cx="7380200" cy="995990"/>
            <a:chOff x="1690129" y="6804590"/>
            <a:chExt cx="7018403" cy="1610770"/>
          </a:xfrm>
        </p:grpSpPr>
        <p:sp>
          <p:nvSpPr>
            <p:cNvPr id="32" name="설명선: 위쪽 화살표 31">
              <a:extLst>
                <a:ext uri="{FF2B5EF4-FFF2-40B4-BE49-F238E27FC236}">
                  <a16:creationId xmlns:a16="http://schemas.microsoft.com/office/drawing/2014/main" id="{0B809592-91BA-2E0F-BC3B-A93326D50EAE}"/>
                </a:ext>
              </a:extLst>
            </p:cNvPr>
            <p:cNvSpPr/>
            <p:nvPr/>
          </p:nvSpPr>
          <p:spPr>
            <a:xfrm>
              <a:off x="1737018" y="6804590"/>
              <a:ext cx="6971514" cy="1610770"/>
            </a:xfrm>
            <a:prstGeom prst="upArrowCallou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/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A6505909-2AB7-48DC-433F-8C499A34F1EB}"/>
                </a:ext>
              </a:extLst>
            </p:cNvPr>
            <p:cNvSpPr txBox="1"/>
            <p:nvPr/>
          </p:nvSpPr>
          <p:spPr>
            <a:xfrm>
              <a:off x="1690129" y="7704331"/>
              <a:ext cx="6992076" cy="473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각 파일별로 주거용 전력사용량만 뽑아서 데이터프레임 설정</a:t>
              </a:r>
              <a:r>
                <a:rPr 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385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9982200" y="1943100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84781" y="7716521"/>
            <a:ext cx="818710" cy="70357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06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82200" y="3079917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982200" y="5424911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982200" y="6557946"/>
            <a:ext cx="818710" cy="703579"/>
            <a:chOff x="0" y="0"/>
            <a:chExt cx="812800" cy="698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022566" y="2038334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022566" y="7811755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자체 평가 의견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022566" y="3175150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</a:t>
            </a: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구성원</a:t>
            </a: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소</a:t>
            </a: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 및 역할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022565" y="5519346"/>
            <a:ext cx="4271035" cy="45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 환경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022566" y="6651583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수행 결과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8" name="Group 31">
            <a:extLst>
              <a:ext uri="{FF2B5EF4-FFF2-40B4-BE49-F238E27FC236}">
                <a16:creationId xmlns:a16="http://schemas.microsoft.com/office/drawing/2014/main" id="{0A555195-2E8F-2704-87C3-480BC3C0D06D}"/>
              </a:ext>
            </a:extLst>
          </p:cNvPr>
          <p:cNvGrpSpPr/>
          <p:nvPr/>
        </p:nvGrpSpPr>
        <p:grpSpPr>
          <a:xfrm>
            <a:off x="9982200" y="4236341"/>
            <a:ext cx="818710" cy="703579"/>
            <a:chOff x="0" y="0"/>
            <a:chExt cx="812800" cy="698500"/>
          </a:xfrm>
        </p:grpSpPr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1888777-ACD6-830F-4477-6327527EA5C1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AF7CFAF8-585D-6EF4-1606-6F5C8FA7E2B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sp>
        <p:nvSpPr>
          <p:cNvPr id="34" name="TextBox 47">
            <a:extLst>
              <a:ext uri="{FF2B5EF4-FFF2-40B4-BE49-F238E27FC236}">
                <a16:creationId xmlns:a16="http://schemas.microsoft.com/office/drawing/2014/main" id="{F0164D2E-25AF-C1B8-5947-78C0E6F09548}"/>
              </a:ext>
            </a:extLst>
          </p:cNvPr>
          <p:cNvSpPr txBox="1"/>
          <p:nvPr/>
        </p:nvSpPr>
        <p:spPr>
          <a:xfrm>
            <a:off x="11022565" y="4330776"/>
            <a:ext cx="4271035" cy="45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수행 절차 및 방법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F8D51-096A-599C-4913-44826A474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5B96C1-7C5F-DE9E-8B5F-92A4C1C99AA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4CA11C-DE81-37D7-A520-810CDF70FF30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0DCFD35-5179-3133-F3CA-36C292B3899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F129006-B2D6-FD5E-AFD8-9A1089B1362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01E48EA-9850-7A07-0568-1D094621B89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855236-F729-8E9D-E229-E695CC1EFA33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B9D39E-51AD-8146-4AE9-6A327136C89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7AB6CE8-624C-AAAB-A18A-75F2496DCCD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C6E320-4158-6F37-0585-AA2C48E484C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9034225-B665-CB54-E5E6-DF0B5E48E3E4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8F0F043-2091-589F-B64B-69BE4CD7975D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93A3564-2E3C-AC3E-FB2E-DF0438AC68D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9650D82-62B7-C518-D08C-9AC77DC5B6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63084F2-E5C3-FBD0-8CEE-289A330F8360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F05B3F1-6993-BE00-85CF-2E0C28FAFDB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6204F77E-712B-11FF-EB79-D886B49A400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510B545-68D2-E8AB-E45A-85DE46CEE8F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E363C66-FD96-216F-AFFD-F6B2046104D4}"/>
              </a:ext>
            </a:extLst>
          </p:cNvPr>
          <p:cNvSpPr txBox="1"/>
          <p:nvPr/>
        </p:nvSpPr>
        <p:spPr>
          <a:xfrm>
            <a:off x="3962400" y="1352825"/>
            <a:ext cx="11539180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전국 가정용 전력 소비 변화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3F7ED98-2B75-6C5B-0894-C943543C06F9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A6746C0-3BA6-C5F4-C390-66BC5F0E1E3F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88AF54D-CB94-8A1C-A9D6-A90B4A1EA580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2DE615C-1656-1C23-56F7-7902EBED573E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85459F16-D725-32FA-0E6C-80E655CFBF23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92C1A854-86F5-2302-E14A-41F7294A85BB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17FE6764-8A42-CE17-775E-787CB2FC4F22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연도별 합계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(18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년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~ 23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년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를 막대그래프로 시각화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신동인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243E3FE6-BD2F-1CB3-E02C-13EF73E5CB0C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C2E70070-005A-4F85-2663-6D7BAD6818CF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E68F420-80B1-DC19-7785-9A678C8F5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802" y="3570294"/>
            <a:ext cx="7405104" cy="535617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7B9E2CD-1254-6907-9FC5-37B2B05D6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425" y="3428643"/>
            <a:ext cx="7928031" cy="431637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CF19C4-0A12-33F6-654E-4C96F0342E36}"/>
              </a:ext>
            </a:extLst>
          </p:cNvPr>
          <p:cNvGrpSpPr/>
          <p:nvPr/>
        </p:nvGrpSpPr>
        <p:grpSpPr>
          <a:xfrm>
            <a:off x="9563886" y="7775141"/>
            <a:ext cx="6971514" cy="1178359"/>
            <a:chOff x="1737018" y="6804590"/>
            <a:chExt cx="6971514" cy="1610770"/>
          </a:xfrm>
        </p:grpSpPr>
        <p:sp>
          <p:nvSpPr>
            <p:cNvPr id="27" name="설명선: 위쪽 화살표 26">
              <a:extLst>
                <a:ext uri="{FF2B5EF4-FFF2-40B4-BE49-F238E27FC236}">
                  <a16:creationId xmlns:a16="http://schemas.microsoft.com/office/drawing/2014/main" id="{075B891B-76B9-9FD9-EFBE-43B860ABE3E2}"/>
                </a:ext>
              </a:extLst>
            </p:cNvPr>
            <p:cNvSpPr/>
            <p:nvPr/>
          </p:nvSpPr>
          <p:spPr>
            <a:xfrm>
              <a:off x="1737018" y="6804590"/>
              <a:ext cx="6971514" cy="1610770"/>
            </a:xfrm>
            <a:prstGeom prst="upArrowCallou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/>
            </a:p>
          </p:txBody>
        </p:sp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149405F1-EC83-DCC5-3723-F489096BF792}"/>
                </a:ext>
              </a:extLst>
            </p:cNvPr>
            <p:cNvSpPr txBox="1"/>
            <p:nvPr/>
          </p:nvSpPr>
          <p:spPr>
            <a:xfrm>
              <a:off x="2258426" y="7704331"/>
              <a:ext cx="5965332" cy="473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ko-KR" altLang="en-US" sz="220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가정용 정기 사용량은 꾸준히 증가하고 있는 추세</a:t>
              </a:r>
              <a:r>
                <a:rPr 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467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0568-56ED-B5B6-F47B-C20CF4F2F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D03316-A223-2553-C3C0-67F6AFB3E199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97DA6A-7281-7F09-8680-6BECFA4678E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B1C5950-9520-7133-F3E8-577552538D2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2C89ECA-3714-CA1A-D7EC-928B18EFDF01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BAD337F-4A68-4900-2333-5B2BF4950BD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5A0406-E326-17FE-CD81-5B12BD13FE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6BD2BA5-FA0E-02FE-BBDC-5E9CD181A70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C19E90D-0F2D-D0CB-1185-BB759CD8C72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4A0F284-3C16-9357-8034-876798B8012B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23FD24F-CDB8-200D-C222-A6DCF8D2EEAD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CECE361-B1C8-50CA-A463-3C277780A22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C40A8A0-926D-4CAE-B3BD-EC31A0FCAAE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163F8DA-64FA-209E-2819-1F69400C88F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4B2D8C3-7735-A1CD-7418-097A3B2ED3CD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705B2AF-2362-D271-EE08-098BB02FB35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5A9654E-AEA7-C82B-5F97-638C0EB46F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47A78FD-CDE2-0586-E20B-6869DDD4542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2F7BDF2-7DEB-4E58-3243-5FCB09A4C62D}"/>
              </a:ext>
            </a:extLst>
          </p:cNvPr>
          <p:cNvSpPr txBox="1"/>
          <p:nvPr/>
        </p:nvSpPr>
        <p:spPr>
          <a:xfrm>
            <a:off x="3962400" y="1352825"/>
            <a:ext cx="11539180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전국 대비 지역별 전력 소비 현황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CF88138-CDC2-2FF3-640C-B2BCEB5C6BD3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62BD474-1C20-1BCC-086A-EDDA8E2C619D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F45B211-DD33-B7FB-1828-CB496B38612E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809FF6E-CB8B-5269-DD49-A7EFA9EF61BE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C865AAD1-32C0-8FAF-04FD-531959D4593F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F1EE69A5-581D-2789-04AC-409B26EE3D49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27DCAA90-7824-A801-8F7F-ECD874E091E1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전국 합계를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100%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 환산하여 지역별 점유율 시각화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신동인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9391999D-EE8F-9C05-604C-14C053B7797C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04DD51D-F098-0B5A-3696-63705BCF9DD9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B0CCB26-7924-199A-C338-656490FDA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071" y="3502573"/>
            <a:ext cx="6645359" cy="557102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A712E3-15C4-33D0-673D-E52497E1F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2632" y="3479984"/>
            <a:ext cx="5606568" cy="5717688"/>
          </a:xfrm>
          <a:prstGeom prst="rect">
            <a:avLst/>
          </a:prstGeom>
        </p:spPr>
      </p:pic>
      <p:sp>
        <p:nvSpPr>
          <p:cNvPr id="30" name="TextBox 27">
            <a:extLst>
              <a:ext uri="{FF2B5EF4-FFF2-40B4-BE49-F238E27FC236}">
                <a16:creationId xmlns:a16="http://schemas.microsoft.com/office/drawing/2014/main" id="{E8453F1D-5E27-8288-DCDE-27B4F65E9F7B}"/>
              </a:ext>
            </a:extLst>
          </p:cNvPr>
          <p:cNvSpPr txBox="1"/>
          <p:nvPr/>
        </p:nvSpPr>
        <p:spPr>
          <a:xfrm rot="20373647">
            <a:off x="5973645" y="5915637"/>
            <a:ext cx="596533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경기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서울이 가정용 전기 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사용량의 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45.5%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를 사용</a:t>
            </a:r>
            <a:r>
              <a:rPr 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</p:txBody>
      </p:sp>
      <p:sp>
        <p:nvSpPr>
          <p:cNvPr id="31" name="폭발: 8pt 30">
            <a:extLst>
              <a:ext uri="{FF2B5EF4-FFF2-40B4-BE49-F238E27FC236}">
                <a16:creationId xmlns:a16="http://schemas.microsoft.com/office/drawing/2014/main" id="{9DB362A8-1D00-7031-8B2A-33FB260515EE}"/>
              </a:ext>
            </a:extLst>
          </p:cNvPr>
          <p:cNvSpPr/>
          <p:nvPr/>
        </p:nvSpPr>
        <p:spPr>
          <a:xfrm rot="20568534">
            <a:off x="5711555" y="5067221"/>
            <a:ext cx="6562240" cy="2515503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137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5AEA7-4A10-3223-0CA4-71B150AC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FC0DBF-A48E-D532-DD53-33028B2139D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7435246-2F0D-FE25-3943-D87FE6EC9B5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C7CAD87-2B7A-7F28-ECC5-07EA5242F10E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9156AE9-46C8-BFC4-494E-AA5DCE449FB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6AA03D4-6D62-684E-F37F-7AA1FC7B43B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B0EE1A8-B368-C475-E337-1D1E9D2EAE0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EB1BD5D-9ADB-0A72-7394-2D0F698991D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2EFA89D-88FE-70D6-1452-8F3253E4C8D8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9BF8E1F-73F5-EA53-2D9B-3B8284BB508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C963737-5C8E-2EEA-71C4-EB65DBBE341B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A8E880F-A588-17CE-D2A0-8D5B7C887A1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3E2DFBF-EB7C-0767-2C92-159E39CDE2E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12A155B-0CB4-5CC9-AB8F-8DA2991842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81B004E-4291-28E1-ED47-72D19C4321E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DA9BEED-BC24-F0B6-C08A-18DB94E4C6B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4D2AECF-16E4-64E1-7D29-68BBD2533D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582BE60-1EE6-80A7-2A97-584F008E0FB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A1C3404-38BC-034E-FD0A-48D477E520AB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인구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전력사용량 데이터 로드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306A5F8-ACD0-DBCF-B836-EA633E19A61C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6711F76-EEF2-1A6F-5A60-72BAFA51EAE9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E23C9C6-6197-9138-52A9-ADB38EA64ECC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F3054498-3F8B-EEB1-B836-82EB831893E2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A4DADC2D-56EB-9D42-C12B-BD15A9BE5FBA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334BAF8C-A78D-9AC0-5925-463FC6D69F0A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6AE2661A-2A77-4397-A147-F2654C7709CF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인구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/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세대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/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전력사용량 데이터 로드 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2595EE9B-1A0A-C342-F4FD-63351BE01D66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676CC893-9419-3A02-C183-F9BE79F4FB16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D53770-BBDB-C726-FA5C-9BCB30E96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087" y="4505086"/>
            <a:ext cx="7937700" cy="3027647"/>
          </a:xfrm>
          <a:prstGeom prst="rect">
            <a:avLst/>
          </a:prstGeom>
        </p:spPr>
      </p:pic>
      <p:sp>
        <p:nvSpPr>
          <p:cNvPr id="36" name="설명선: 왼쪽 화살표 35">
            <a:extLst>
              <a:ext uri="{FF2B5EF4-FFF2-40B4-BE49-F238E27FC236}">
                <a16:creationId xmlns:a16="http://schemas.microsoft.com/office/drawing/2014/main" id="{3B93C46B-41EC-FFCF-F4B5-1ED53CF10D01}"/>
              </a:ext>
            </a:extLst>
          </p:cNvPr>
          <p:cNvSpPr/>
          <p:nvPr/>
        </p:nvSpPr>
        <p:spPr>
          <a:xfrm>
            <a:off x="9620243" y="5576293"/>
            <a:ext cx="6779153" cy="857729"/>
          </a:xfrm>
          <a:prstGeom prst="leftArrowCallout">
            <a:avLst>
              <a:gd name="adj1" fmla="val 14647"/>
              <a:gd name="adj2" fmla="val 15387"/>
              <a:gd name="adj3" fmla="val 14647"/>
              <a:gd name="adj4" fmla="val 96897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인구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세대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전력 데이터 로드</a:t>
            </a:r>
          </a:p>
        </p:txBody>
      </p:sp>
    </p:spTree>
    <p:extLst>
      <p:ext uri="{BB962C8B-B14F-4D97-AF65-F5344CB8AC3E}">
        <p14:creationId xmlns:p14="http://schemas.microsoft.com/office/powerpoint/2010/main" val="259590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7922E-0ABE-18AB-2CF6-ACA472DC8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988A792-4E78-9585-DA80-2878F13E3B7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BBC7204-FDB2-41D2-8956-0E94C7AA499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EB354BD-5F8E-52F4-C51F-E6129160BB9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D506071-CFE0-C919-B3B6-947AA12CDE5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0B454E8-65FB-052E-05FF-01F123948AC2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9DA19C0-363A-95A1-2DB2-BB82644F2100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8D50D8F-F741-90E8-BD6A-1FEB705FBE01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828E428-D632-19E8-B26E-C3E2F9D333E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623198B-B3F4-4869-E623-53D1F755426B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1C69ADC-6EB2-22C2-2984-566265B1DF9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92F597D-52D6-F043-D4BD-1376DDC5D73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EF64194-1B7A-CC2E-DEDC-4EA4C959834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0EB0F60-8E02-8C3C-E8E9-999B362B22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2CDE4F2-40F5-D21A-1EC4-11DFDBBE98A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53A519B-3745-1FB0-F7B3-5AAED91DB46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75F1E95D-C1C1-6AA1-E3B9-1CAAE3F0DF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F6AE40D-A66A-C752-50FE-56D7C417030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81307F3-86CB-AE8E-78A5-5BA95E78CB14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인구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전력사용량 데이터 </a:t>
            </a:r>
            <a:r>
              <a:rPr lang="ko-KR" altLang="en-US" sz="5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전처리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997D434-ADE2-9A54-9098-DDFD4F347A8A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009DA67-D21F-FF75-5455-95D055F7821B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437643A-DAAB-7771-2DB8-F2EB6CFBD196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726B828-B882-4B54-C0F2-CBD64515996C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D8B077B7-FEAA-258E-5D2A-02B772453D02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AC28E97E-652E-EF7A-5910-93AA3E75CBF7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321334A1-7238-40C2-ACA9-CAD0E4EEC38F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인구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/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세대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/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전력사용량 데이터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전처리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8EB7723E-F6E9-9AC7-72BD-574699E89BC7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8F54405-FCBC-C8C3-889A-045E413F096A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C6915A-B260-13B6-E20C-A81EC8574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570132"/>
            <a:ext cx="7949192" cy="56881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5BC002-91AD-EACB-714D-592533697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3505200"/>
            <a:ext cx="6896100" cy="57531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BD946F-8CCF-20DA-28ED-D42599E89386}"/>
              </a:ext>
            </a:extLst>
          </p:cNvPr>
          <p:cNvGrpSpPr/>
          <p:nvPr/>
        </p:nvGrpSpPr>
        <p:grpSpPr>
          <a:xfrm rot="11467060">
            <a:off x="12519951" y="2828749"/>
            <a:ext cx="4481054" cy="1482767"/>
            <a:chOff x="1737018" y="6804590"/>
            <a:chExt cx="6971514" cy="1610770"/>
          </a:xfrm>
        </p:grpSpPr>
        <p:sp>
          <p:nvSpPr>
            <p:cNvPr id="33" name="설명선: 위쪽 화살표 32">
              <a:extLst>
                <a:ext uri="{FF2B5EF4-FFF2-40B4-BE49-F238E27FC236}">
                  <a16:creationId xmlns:a16="http://schemas.microsoft.com/office/drawing/2014/main" id="{2DFF816E-52D8-95B7-D165-D58AE426E18A}"/>
                </a:ext>
              </a:extLst>
            </p:cNvPr>
            <p:cNvSpPr/>
            <p:nvPr/>
          </p:nvSpPr>
          <p:spPr>
            <a:xfrm>
              <a:off x="1737018" y="6804590"/>
              <a:ext cx="6971514" cy="1610770"/>
            </a:xfrm>
            <a:prstGeom prst="upArrowCallou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/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3F5CB5F6-2AF8-5F8A-A167-D609B602FC90}"/>
                </a:ext>
              </a:extLst>
            </p:cNvPr>
            <p:cNvSpPr txBox="1"/>
            <p:nvPr/>
          </p:nvSpPr>
          <p:spPr>
            <a:xfrm rot="10783354">
              <a:off x="2182583" y="7269284"/>
              <a:ext cx="5965332" cy="9971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데이터 </a:t>
              </a:r>
              <a:r>
                <a:rPr lang="ko-KR" altLang="en-US" sz="2200" dirty="0" err="1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컬럼명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정규화</a:t>
              </a:r>
              <a:endPara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2800"/>
                </a:lnSpc>
              </a:pP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통합 데이터프레임 생성</a:t>
              </a:r>
              <a:r>
                <a:rPr 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76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EC7F7-A87E-3E06-0E61-D043FDFA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210536-2967-A138-F571-EC7F2DE4569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7598F6-8301-B703-B1AA-6AD3394AFA4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EAF1C07-66FD-87D8-5DA0-7A18DA186D8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3482885-E743-55E4-4C45-C7A29235319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983D0C2-1A5D-7690-C86C-19D883BE9D29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293453-A303-52EE-3102-06BDC0004E1C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81CF0EC-8DC1-E497-A6EF-36DE9026874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42C3C0A-89CC-132A-B148-BCD218315CBA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353EC04-9EC6-C267-E47E-E46BCFED24F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8E01086-78E4-37C7-049B-F7B3377FC88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D8914D3-3F87-0AAB-6EEB-080A7E2A40B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0FB67CD-99C2-1721-C272-F9B83FD945D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0168141-53C3-8C67-A3CB-7042EFA3DF0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4D9865A-642C-64BC-5E27-4CF9FB6BDAA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6A120F0-626A-9EB0-7AE4-B7A4AB54BA6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A4B739A-B816-3B35-A7CA-C81D713986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899AB42-3233-C94D-8860-73CDDE4365E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65993EC-A1D2-4BD8-E71E-15692B40E3D2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인구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전력사용량 데이터 파생 지표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A8EC140-A0EE-A8A8-C6B0-573560FB188D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AB5CB58-2AB7-7D55-65CA-7B9D9485F62F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DC88F29-2A8E-5961-5FE3-44A7C8E8651B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89B8F7FE-4E7F-3809-1FD2-B7E09AABE9B7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C8D80E72-7449-5B34-A607-B63FCADBD4D2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2D0AA4B4-BB6D-BE50-1833-D2E3358B50F2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8A70F297-414B-099A-A4CC-AA2A8BE7E83B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인구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/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세대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/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전력사용량 데이터 파생 지표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BE1BF687-86DA-3C1F-4938-880788B53162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9E6E9FF-E2B4-895E-7808-82FFFF4727B0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9E8BE3-3545-D22F-1F30-9D69C1B3E79C}"/>
              </a:ext>
            </a:extLst>
          </p:cNvPr>
          <p:cNvGrpSpPr/>
          <p:nvPr/>
        </p:nvGrpSpPr>
        <p:grpSpPr>
          <a:xfrm rot="16200000">
            <a:off x="12732403" y="2646266"/>
            <a:ext cx="1432313" cy="6457754"/>
            <a:chOff x="1737018" y="6804590"/>
            <a:chExt cx="6971514" cy="1618389"/>
          </a:xfrm>
        </p:grpSpPr>
        <p:sp>
          <p:nvSpPr>
            <p:cNvPr id="33" name="설명선: 위쪽 화살표 32">
              <a:extLst>
                <a:ext uri="{FF2B5EF4-FFF2-40B4-BE49-F238E27FC236}">
                  <a16:creationId xmlns:a16="http://schemas.microsoft.com/office/drawing/2014/main" id="{4E153584-1775-BC2C-E188-C9012498681D}"/>
                </a:ext>
              </a:extLst>
            </p:cNvPr>
            <p:cNvSpPr/>
            <p:nvPr/>
          </p:nvSpPr>
          <p:spPr>
            <a:xfrm>
              <a:off x="1737018" y="6804590"/>
              <a:ext cx="6971514" cy="1610770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90913"/>
              </a:avLst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/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B97798AB-4282-B672-2A4D-2042592A4D3E}"/>
                </a:ext>
              </a:extLst>
            </p:cNvPr>
            <p:cNvSpPr txBox="1"/>
            <p:nvPr/>
          </p:nvSpPr>
          <p:spPr>
            <a:xfrm rot="5400000">
              <a:off x="4772291" y="5963001"/>
              <a:ext cx="1486938" cy="34330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합계 데이터만으로 비교 불가 </a:t>
              </a:r>
              <a:r>
                <a:rPr lang="en-US" altLang="ko-KR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-&gt; 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규모 효과 제거</a:t>
              </a:r>
              <a:endPara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2800"/>
                </a:lnSpc>
              </a:pP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시도별</a:t>
              </a:r>
              <a:r>
                <a:rPr lang="en-US" altLang="ko-KR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/</a:t>
              </a: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전국별 비교 가능</a:t>
              </a:r>
              <a:r>
                <a:rPr 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ACB7966-BD11-641C-6154-680F613D4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099" y="4605143"/>
            <a:ext cx="8607984" cy="27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49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A47D9-6D10-2C4B-55C5-1FA7E72C0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0F8551-FF8E-4E2B-C58B-6174499D60B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EF8EE5-1665-D2BE-40A2-BDD23556A51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26D383C-E069-C3D9-DE08-40B6978DCFB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C42BE62-78F9-5893-B1F0-74AC5D99999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1CBE770-6825-17AB-3649-2F5059B2C4E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FDDD7BB-078B-A734-D743-711355BA89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9724623-B9CD-0668-CFD2-483EA30DB25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2B6EB64-672C-7A62-CE29-8E7FB7875CC8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2307826-1525-EAEB-CDCE-3FDAC8DFD90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D936E04-D935-3E58-D226-906D5C6FCA0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BC45EC8-A0E6-819E-F066-FACFDF042DA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3A8B66B-8F90-B3D9-94C7-AD5111C1C5D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24C5F34-E888-0DDE-E79C-09351B01E0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5518FFE-745E-121D-8596-3430BB051F5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280198F-9A3C-0E29-163D-BA2D60D1082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7AFEF68-C65A-90FC-CF97-9145620DEF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286BE50-8ED6-E884-FE48-9F649F8E3221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6E22A76-C1C4-F14A-C651-3C0A33F50359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지역별 세대당 전력 사용량 비교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E978AFB-D546-FE31-BFE1-C6DFC94795B2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1023A59-98E8-143C-641B-B9E6DB685CAC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B93E5ED-AF20-2E11-3E6F-E7F3914B032A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41FB1F5-F22E-BA7E-F63E-EFD568C2800A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9E11357F-EF19-5ADF-B7C0-331AF3B3B18C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2156F8BF-1750-A473-229F-0EF4E13596D4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CF359607-05D9-01C9-59E3-1515A6A71A8C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지역별 세대당 전력 사용량 데이터 분석 시각화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26E26992-8B83-E922-B4FC-0A44FD9AB157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A6EEA2E1-5382-52FE-0936-C2ADA26462F6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D48020-022B-0305-EF78-EEDC390D4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842" y="3609974"/>
            <a:ext cx="6879369" cy="54682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EB0008B-3BA3-ACF7-43DC-A0FC4C36C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940" y="3628465"/>
            <a:ext cx="8353260" cy="4571838"/>
          </a:xfrm>
          <a:prstGeom prst="rect">
            <a:avLst/>
          </a:prstGeom>
        </p:spPr>
      </p:pic>
      <p:sp>
        <p:nvSpPr>
          <p:cNvPr id="34" name="TextBox 27">
            <a:extLst>
              <a:ext uri="{FF2B5EF4-FFF2-40B4-BE49-F238E27FC236}">
                <a16:creationId xmlns:a16="http://schemas.microsoft.com/office/drawing/2014/main" id="{5B5F947C-CD89-BCF3-5236-60E369A8FA1F}"/>
              </a:ext>
            </a:extLst>
          </p:cNvPr>
          <p:cNvSpPr txBox="1"/>
          <p:nvPr/>
        </p:nvSpPr>
        <p:spPr>
          <a:xfrm>
            <a:off x="9119078" y="8343900"/>
            <a:ext cx="726392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전국적으로 평균 전력사용량은 꾸준히 증가추세를 보였고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일부 지역은 평균 대비 높은 전력사용량을 유지함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58250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75A6B-5945-5104-295B-BC896780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06E738-063D-62E8-8204-D104A20DAF0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C50977-F24A-35CA-DFAB-DFB4763BFE4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90960F-0474-AD7D-EB5B-1824F67E3E9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7EDA733-D6C8-0E73-970F-EE65E0CF16C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BF62881-D293-87BA-EB0C-C79261FCEFF7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FBEC7E5-DAF0-9733-CE9F-7B40BDA8183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7B71C94-6599-6461-9EC9-B446B21F41D5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8E001D1-5381-E1AA-E312-7A4103488DB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DF01AAD-2B91-3B0C-B618-6542D77A6F5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E246A1-A0F5-E6A7-4EBA-FD748477E45B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D255591-4FF2-9DA5-E287-CA199F381EF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7D78893-4F26-D139-ACF7-EE006868BB2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169DA9E-22C9-5C6B-F55D-E9EEE02788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D247E28-0E42-87EB-C934-D8B68019E1D4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62C314F-EAA1-A739-9BF0-945E22502C2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CDFF656-8E3B-DF6E-10A0-C9CFB83D0A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C2724D7-A7F4-3AC3-79A5-3AFB31E59A0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87F403A-EB47-076D-07FC-C150AC2C5952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지역별 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1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인당 전력사용량 비교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764E319-48D1-BEFB-E276-D5C223A35305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16E1D6BE-F031-C974-6B1C-921EB9E1B615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AB87C92-05B8-5758-9E2B-94B2B2D26C99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D11A714-E324-1EE3-93A6-1018DC9F42D0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028452FE-C96B-F3A2-DE68-BF5AA09A6146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6EE6146B-65A4-13B9-E379-DF4258F7BC1C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AEE201FF-05E8-01C5-BC4E-13162809A73B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지역별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인당 전력사용량 데이터 분석 시각화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A95AA7D1-A0EC-E5CD-AEF5-E570BE5664DE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F8632BD6-4749-6C73-2215-8B758C08873C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93C5919D-AA75-CF06-2395-636F6F48A74A}"/>
              </a:ext>
            </a:extLst>
          </p:cNvPr>
          <p:cNvSpPr txBox="1"/>
          <p:nvPr/>
        </p:nvSpPr>
        <p:spPr>
          <a:xfrm>
            <a:off x="980629" y="7868020"/>
            <a:ext cx="726392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전국 전체 평균을 가중평균과 단순평균 두 방식으로 비교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1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인당 전력사용량 꾸준히 증가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5F99D37-7D01-919F-52EA-A6902C687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854201"/>
            <a:ext cx="6492922" cy="34228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D43087-2F2D-B4AB-3AA6-C5DFC4CAA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045" y="3543300"/>
            <a:ext cx="8401555" cy="55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4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E7B91-58B8-C66D-4CB9-A6CBF78B7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E02B2F2-3D45-BE44-F009-2D25D5021F0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280CAF-C2DC-AB61-97BD-DA33EABCEF52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83EB87D-E89D-7B67-7578-027E9C39EE1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C86514C-AA2E-6D49-D47C-DB26800AB548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178A94-2763-1453-CFA2-9CB253BE135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997868-1B5B-E3DF-805E-4C51AA7C65A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CF9E2F2-1CDD-9926-E29D-54B43747E59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E6DAA31-C113-15CB-A571-BD38D0E7F9F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7AF0872-4E93-DDCA-B0A2-2F92C668697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C9AD1D4-9ECD-93B6-8C40-F01D7BC81701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33B7929-93CB-0D23-F1B6-CBCBED43324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B7691FE-9BE6-B55C-91E3-A5B27D37A35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67A3443-421E-8E9F-E25F-05DFEA5ACC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DE18576-8D27-B184-E10B-981EF62874A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F526AB3-FCD1-7B77-4D5D-7755DF5F93A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7169B8A-D2F7-BA17-1DC9-7AC796C2AE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DF26AEB-1007-A958-9AD5-D2F5D935344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A343958-26CB-15A2-033E-692A2295BFEA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세대당 인원수  비교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52B05CA-0AB6-401D-B5E3-DCD223E48641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4C85A63-2B1B-4661-97DA-F8ADB79830E5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1E5C861-2FE1-49E6-291E-26828BA68C8D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B58D863-3E42-C3BB-E766-B25A9651E8B1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562A2758-AC51-1AD3-DE29-9392BD6D4B13}"/>
              </a:ext>
            </a:extLst>
          </p:cNvPr>
          <p:cNvGrpSpPr/>
          <p:nvPr/>
        </p:nvGrpSpPr>
        <p:grpSpPr>
          <a:xfrm>
            <a:off x="1411842" y="2690586"/>
            <a:ext cx="1131371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54B8B55C-43B5-E000-AFAF-A232BF9EBD08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FC1EF579-27CB-979C-6022-8AAFD3AD4B9C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세대 소형화 데이터 분석 시각화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642BC4EE-AB1F-FCAE-831E-AE0B7E2DF102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3221949-BD22-C98C-C009-44499ABE6327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099A600B-49D3-A3F8-EBC6-22AA659A7E5D}"/>
              </a:ext>
            </a:extLst>
          </p:cNvPr>
          <p:cNvSpPr txBox="1"/>
          <p:nvPr/>
        </p:nvSpPr>
        <p:spPr>
          <a:xfrm>
            <a:off x="8987861" y="8267700"/>
            <a:ext cx="726392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1~2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인 세대 증가 추세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그 외 세대는 감소 추세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세대 소형화 진행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56C70A-C977-DA3A-0DCC-B62380BAB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536" y="3695700"/>
            <a:ext cx="6865470" cy="5237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A41A0F-45A9-474D-5EDA-A7E56A5B3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9683" y="3492099"/>
            <a:ext cx="8445534" cy="4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01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B031E-D16B-1387-F290-B33EC5178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D8F315-8817-F5E5-231F-6E67EC96DA7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7F0E905-17B8-B32D-DA49-09586077BA3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9F680D9-C499-E2A4-3A33-C4FBF33A165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FB46AC3-385C-4F6B-BF7D-FBA19D82C96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A46773E-6DD6-AD6C-5472-AB53EDFE397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BFFEF54-8F49-2C5B-8419-9619880B908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971D923-3147-5E54-6206-690B58AE393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A22D8EB-4771-4F0D-0F3A-6586D399316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D6A3921-346E-4B96-95FD-DBD5AD0BA379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C9EB656-7819-543C-D911-48018345F58F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D86FD3B-695B-0C69-712B-68B6F5AF803D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6B0E3CA-1229-9C9E-5AAC-C11D02F6275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494E105-4417-931E-F13C-1BBC6F46B5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FA2FB174-CA68-A8E6-AF91-B0A2CB29FF7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4BDCE1D-20FB-301D-A16F-150EA9B14A6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05F330F-5D39-EFDF-0D83-FA4BBD6A91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34AB4F47-A826-2BEC-1228-FE54BE296BFF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6706F6A-A2CB-46A1-E031-72C1EAABB10B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인구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전력사용량의 상관관계 분석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2C0590D-4F16-1DED-AEFE-5F3E3EC48874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5271404-1212-9211-15EC-03231C02C4E6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AFB196D-FC73-3C91-676E-8F76C3D6F2F0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6427FBF-2BF2-2721-80EB-020D7FC8696B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947FFE14-659D-EB68-59FE-004E16FAC260}"/>
              </a:ext>
            </a:extLst>
          </p:cNvPr>
          <p:cNvGrpSpPr/>
          <p:nvPr/>
        </p:nvGrpSpPr>
        <p:grpSpPr>
          <a:xfrm>
            <a:off x="1411842" y="2690586"/>
            <a:ext cx="910375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EE454B35-6D64-F030-556D-A3595B979E45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E49722E9-9117-8422-A717-A8F391180146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인구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/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세대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/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전력사용량의 상관관계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히트맵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분석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99ACC739-138F-D980-EE46-249C22D99FA5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75CA1A55-504F-722C-6C4F-036BF29A5423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162DFF5D-C465-F899-A04D-BB263D6220CA}"/>
              </a:ext>
            </a:extLst>
          </p:cNvPr>
          <p:cNvSpPr txBox="1"/>
          <p:nvPr/>
        </p:nvSpPr>
        <p:spPr>
          <a:xfrm rot="244364">
            <a:off x="9059529" y="8100730"/>
            <a:ext cx="726392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전력 소비는 인구수 보다는 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세대수와 더 밀접한 관계가 있다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2201F1D-109F-AB42-4E09-91D199205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467100"/>
            <a:ext cx="6645513" cy="57322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C88CB16-8BB3-A4C0-A8EF-CDCF2BED1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5839" y="2935711"/>
            <a:ext cx="5995462" cy="4837540"/>
          </a:xfrm>
          <a:prstGeom prst="rect">
            <a:avLst/>
          </a:prstGeom>
        </p:spPr>
      </p:pic>
      <p:sp>
        <p:nvSpPr>
          <p:cNvPr id="30" name="폭발: 8pt 29">
            <a:extLst>
              <a:ext uri="{FF2B5EF4-FFF2-40B4-BE49-F238E27FC236}">
                <a16:creationId xmlns:a16="http://schemas.microsoft.com/office/drawing/2014/main" id="{D448FB36-4D2D-003F-0E37-C99320186848}"/>
              </a:ext>
            </a:extLst>
          </p:cNvPr>
          <p:cNvSpPr/>
          <p:nvPr/>
        </p:nvSpPr>
        <p:spPr>
          <a:xfrm rot="412280">
            <a:off x="9271743" y="7446742"/>
            <a:ext cx="6781432" cy="2079373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104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7F22E-3737-47E3-E1BD-90FAB83B9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7776C4-7306-94C3-F27B-B791F1F22D14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1B24A23-CA15-20EE-36D9-2FCB4DF5A9D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9B84676-D50F-71ED-29EE-A90D65DA4A8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32B42B4-1B8B-C88E-8C18-E72EEC231C4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5A0321-C179-6CDB-3025-D31A39170D4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BB75209-3C3E-D0EE-50A5-6F6643DF172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4FD087B-7F3C-BA1A-CCBA-99CDFC21765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FBDAC6D-A775-A874-3364-94A9493FDC9C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9DEFB3D-E123-847B-F6D3-F7607608994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824E8AE-C422-CED0-8CC3-2B368B6E226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50D4F0A-3A8D-C60B-6D25-28FC5253136D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406C927-7627-7AFE-1FD6-A7E38F40BDD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C29F0F5-09C5-A523-4D0E-FAFCE82C6E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17F0032-8591-5079-114A-4D6D91B057A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6FE7EDB-EE43-608B-56E2-5151B88FE31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CD1AE48-82AB-4AFB-3180-54FD85C7F1B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0FE098A-2725-5D84-20FF-014DCFCE47C1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4DC4C19-5197-CCD0-97BD-F08BAE97F1A5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연도별 세대당 전력사용량의 시계열 분석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53C6166-BAD8-9794-23B6-36937ECD0AC9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38A41A5-6D34-DB85-E81A-1E5401E5440F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E1BA139-C723-23A1-E82E-0E093ABD333B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095B64B-03A5-1EB0-6864-D52411CB79EB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073C46DD-3514-35B0-389D-8519D51B8F5B}"/>
              </a:ext>
            </a:extLst>
          </p:cNvPr>
          <p:cNvGrpSpPr/>
          <p:nvPr/>
        </p:nvGrpSpPr>
        <p:grpSpPr>
          <a:xfrm>
            <a:off x="1411842" y="2690586"/>
            <a:ext cx="1001815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5EFF5323-96A2-5D9B-3086-F736D09566F7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E14EF152-53E0-73D0-B1D9-7119CCF386ED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연도별 세대당 전력사용량의 시계열 분석 중 문제 발생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CB635C91-0F72-8D9B-1FEB-CAEF5689E572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75090CCF-EA3F-C271-446B-73E81A6B80B5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89C6859E-3E65-5BC6-006F-F563670FAD7F}"/>
              </a:ext>
            </a:extLst>
          </p:cNvPr>
          <p:cNvSpPr txBox="1"/>
          <p:nvPr/>
        </p:nvSpPr>
        <p:spPr>
          <a:xfrm>
            <a:off x="10000092" y="4975878"/>
            <a:ext cx="5824398" cy="178253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시계열 데이터 생성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문제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연도별 세대당 전력 사용량을 계산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800"/>
              </a:lnSpc>
            </a:pP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18 ~ 23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년 까지 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6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개의 값으로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연간 시계열로 했을 시 포인트가 적어 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2800"/>
              </a:lnSpc>
            </a:pP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ARIMA 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같은 시계열 예측 모델 사용이 어려움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…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4EAAD1E-92EE-1F5E-DE13-9348CC1AF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403" y="3648782"/>
            <a:ext cx="7473497" cy="53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1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3107281" y="3623215"/>
            <a:ext cx="4990423" cy="5000345"/>
            <a:chOff x="0" y="0"/>
            <a:chExt cx="1813523" cy="1365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3523" cy="1365236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10842" y="3623215"/>
            <a:ext cx="4972795" cy="5000345"/>
            <a:chOff x="0" y="0"/>
            <a:chExt cx="1807117" cy="13652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07117" cy="1365236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3128151" y="4714485"/>
            <a:ext cx="4972515" cy="16199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0210842" y="4724010"/>
            <a:ext cx="4972795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00958" y="5357920"/>
            <a:ext cx="3459525" cy="249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대한민국의 전력 사용량과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인구 수</a:t>
            </a:r>
            <a:r>
              <a:rPr lang="en-US" altLang="ko-KR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세대 수 간의 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복합적인 상관관계를 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분석하고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이를 기반으로 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미래의 전력 수요를 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예측하는 것입니다</a:t>
            </a:r>
            <a:r>
              <a:rPr lang="en-US" altLang="ko-KR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047288" y="5388756"/>
            <a:ext cx="3463901" cy="213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인구 수 및 세대 수 변화에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따른 전력 사용량의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패턴을 분석함으로써</a:t>
            </a: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전력 수요 변화를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더 정확하게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파악할 수 있습니다</a:t>
            </a:r>
            <a:r>
              <a:rPr lang="en-US" altLang="ko-KR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  <a:endParaRPr lang="ko-KR" alt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79564" y="3959301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목적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목표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44274" y="3959301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 중요성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A7951-7456-ACF6-0CED-92E3D16A0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20ACFAD-184B-993F-F751-4BAEDA1DDFC9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9B627A-6CCE-B65C-B691-3935BC5AFDB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9552A2F-6312-CB98-BF2D-5A851547C48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13A8F05-BF0A-423D-1F33-39C08065E9B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97DD4DA-35F9-652D-D3AE-67F306AAE3F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20CBE35-BA2E-F0D4-A018-B240052E4C5C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B09CB0C-390E-CCB1-1B70-C21AF6012431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6F1F373-F57E-EE68-7592-2E22C342D2C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5C544A7-7E7A-DE93-88A3-46FF663D2AD9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80B8F12-CC4A-B3EE-8378-C15F70AEB13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B189FF9-1682-4FEC-D656-7BB0516AEFD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55B57A8-9B9A-98C5-2AC3-14E5F44DAB9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BC48276-2A63-B872-5AE8-D1A2292223C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4342722-C1F8-3720-FC83-F13925FD0DB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1E50411-A154-CE09-8780-93FF995A9AA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194F751-F137-7C50-D09E-9F42F2D036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190C2E4-4F44-436F-D0E7-957EF321CB7B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094AFC1-4A2B-4E47-B85F-948A269E902D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연도별 세대당 전력사용량의 시계열 분석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585F090-D2E4-6DF7-565A-1EAFF1215AB3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E10896C-D68A-CE65-3BE3-66C9233C2C92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E9431F2-DB2C-FA3D-8C51-6485D52D2AE3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4F68D34F-6995-FE82-7F72-391564745F91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E63CF627-3E26-6D0C-C556-251657FE5029}"/>
              </a:ext>
            </a:extLst>
          </p:cNvPr>
          <p:cNvGrpSpPr/>
          <p:nvPr/>
        </p:nvGrpSpPr>
        <p:grpSpPr>
          <a:xfrm>
            <a:off x="1411842" y="2690586"/>
            <a:ext cx="1100875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A3D9ACB3-A815-DE81-FE1D-D9601D9371A2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DDD46C96-F4EB-9112-EB72-D963D74419CE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연도별 세대당 전력사용량 월 단위변환 후 시계열 분석 진행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D829330A-41E1-622F-C8D6-23EE90B24F2E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7FF76943-24AB-6093-1676-9112C0799FCF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39E31BA2-F06E-927B-BBAA-783A7AAF4AB2}"/>
              </a:ext>
            </a:extLst>
          </p:cNvPr>
          <p:cNvSpPr txBox="1"/>
          <p:nvPr/>
        </p:nvSpPr>
        <p:spPr>
          <a:xfrm>
            <a:off x="1677773" y="7246443"/>
            <a:ext cx="7000502" cy="142346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보간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(Interpolate)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으로 월 단위 변환</a:t>
            </a:r>
          </a:p>
          <a:p>
            <a:pPr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연간 데이터를 월 단위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(2018.01 ~ 2023.12) 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리 샘플링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2800"/>
              </a:lnSpc>
            </a:pP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interpolate('linear') → 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연속된 </a:t>
            </a:r>
            <a:r>
              <a:rPr lang="ko-KR" altLang="en-US" sz="2200" dirty="0" err="1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월값을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 선형 </a:t>
            </a:r>
            <a:r>
              <a:rPr lang="ko-KR" altLang="en-US" sz="2200" dirty="0" err="1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보간해서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 채움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결과적으로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, 72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개월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(6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년 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× 12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개월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의 데이터가 만들어짐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11D07B0-863F-418E-9BE8-9395969D8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508" y="3848100"/>
            <a:ext cx="6695692" cy="296523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5A3F42F-22B3-D3C8-0495-5CBAAFF89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2101" y="3486562"/>
            <a:ext cx="7815699" cy="57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0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2525-F337-1190-D490-98BDCF74F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BB5C680-9141-EAC4-3821-C9F1F8B13CAA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61A7F8E-238F-80CB-9181-AC0E853F4C01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B3830AA-FB48-5F0B-5647-30DDD20A9AE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6B23DD6-617B-3602-1C55-CEE35B70723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D426F5B-5327-4730-B41E-18AA3938252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9160793-B7FF-76D7-4BC7-D8ACBA3F590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0CC72EB-915D-295B-D948-4795845D928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8EEC7B-0637-4A46-5F55-98AAFE66A44C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C3E5E1-1E5F-48CC-5318-D0D19F99024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68DC5FB-9098-12D4-81CB-B65F479CFF77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2F9FF51-9F38-43BD-D240-40046B82F66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230375C-FC32-DD49-DD73-A5E0B096D76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F3078DE-E5AF-3E3D-B74A-DA1511688A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89A6F57-867B-4019-30CB-3E25B9A0ED00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7B99F80-6880-C6D4-CFB7-7CA3BA48AC9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0433E1E-89E8-39D5-EDBF-6F63F57866D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0687F94-1FF2-8F08-C9EA-81575AB961F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0507A63-7C3E-0400-0234-9BB45B62E74E}"/>
              </a:ext>
            </a:extLst>
          </p:cNvPr>
          <p:cNvSpPr txBox="1"/>
          <p:nvPr/>
        </p:nvSpPr>
        <p:spPr>
          <a:xfrm>
            <a:off x="3962400" y="1352825"/>
            <a:ext cx="1153918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연도별 세대당 전력사용량의 시계열 분석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EBB116F-EA62-1939-EF32-D846D6D92023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D6604B5-B5EE-84EF-0F76-AB05FF51360C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41D7DDB-2266-BE7D-C395-F9EAD3F85BC1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58F379F-F177-AB6E-8B6A-23A1A9C6C119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55B4489E-0994-A4A9-37BC-103AF878D334}"/>
              </a:ext>
            </a:extLst>
          </p:cNvPr>
          <p:cNvGrpSpPr/>
          <p:nvPr/>
        </p:nvGrpSpPr>
        <p:grpSpPr>
          <a:xfrm>
            <a:off x="1411842" y="2690586"/>
            <a:ext cx="10018158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6A0B42F6-078E-74EF-6DB5-B3A987DB2DF5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26E33CE7-6F8F-8BBD-10D5-3BEF92EFB714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연도별 세대당 전력사용량의 시계열 분석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07A1C2AA-0418-3C3B-0913-EED5CF43991A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E69768A4-A442-E24A-FFBF-D751C01390BC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CA91F9BD-155D-6EE7-1C8B-9B5AC71A9D62}"/>
              </a:ext>
            </a:extLst>
          </p:cNvPr>
          <p:cNvSpPr txBox="1"/>
          <p:nvPr/>
        </p:nvSpPr>
        <p:spPr>
          <a:xfrm>
            <a:off x="8876514" y="7997651"/>
            <a:ext cx="7000502" cy="34624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정상성 체크 및 차분 결과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6DEE17B-CAF5-7B8A-41AE-EDCE11666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738" y="3794789"/>
            <a:ext cx="6408384" cy="50825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A954C9-886D-3B30-07BD-D9E43A6EC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5222" y="3619500"/>
            <a:ext cx="89249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0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2C784-5AD0-4FEF-6B52-D939DE32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BF675-DFC6-DFA9-178F-12A7153ACC7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62C3D7-70D3-3673-09BE-AD12C5D827A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7FCEBD5-EFC6-9118-F061-0B1132F51B4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BCAE893-4DA6-EBE1-8B77-5EDE5F89E0B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D7BFF4-6F4F-69D8-D4DA-1028558502C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3587C2-012E-0520-87A3-90C9C106C84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FAE66D8-7761-0361-76FA-2F7359613F55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8DD4420-83C9-E935-7E93-67D9E390E04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DEC374F-42F6-562C-F131-F1CABA48E33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1B82F6D-A787-5EC0-57A1-97294C78A6CC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C3A2440-CB26-068A-F9DE-9E9BF80ECFE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D38F1C9-9710-B421-4A58-8A5918C326E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3EE568F-BF1E-BC86-2863-4441A07F79E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155C749-4AA6-9C49-6216-4F978BA0E4A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62D1F70-EDBD-1780-825C-E1BD18121F2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ED4C03E-42EA-B2FA-84FD-A02DBAAE74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17E636B-2017-0B0C-C8AD-9571645EE84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F9FF8FB-E145-C838-2A73-FBA2B8461081}"/>
              </a:ext>
            </a:extLst>
          </p:cNvPr>
          <p:cNvSpPr txBox="1"/>
          <p:nvPr/>
        </p:nvSpPr>
        <p:spPr>
          <a:xfrm>
            <a:off x="3962400" y="1352825"/>
            <a:ext cx="11914616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연도별 세대당 </a:t>
            </a:r>
            <a:r>
              <a:rPr lang="ko-KR" altLang="en-US" sz="5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전력사용량의 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ARIMA 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4A76F3E-09BE-017A-F8A5-CB6F29EB6360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09B6334-2A2A-2045-7CB0-CB3F13E22A7F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25C9955-D549-B912-D410-810617C59B89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A7B7BB15-2CFB-20AA-8959-B83E16F8382E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52F6E17D-3C5D-9AB3-3EEF-C67A1DDC7558}"/>
              </a:ext>
            </a:extLst>
          </p:cNvPr>
          <p:cNvGrpSpPr/>
          <p:nvPr/>
        </p:nvGrpSpPr>
        <p:grpSpPr>
          <a:xfrm>
            <a:off x="1411842" y="2690586"/>
            <a:ext cx="7906656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DE97D136-59B7-282B-1D82-6EFF382D5ED9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B7ED27C2-D18A-C028-3891-615A64EB34F5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연도별 세대당 전력사용량의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ARIMA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분석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7703028D-1538-5461-D1F6-6DF22EC5D01B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B19B2787-07C6-DABB-EE63-272AD304057C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E47B690A-49A2-28EF-3A12-05E033251789}"/>
              </a:ext>
            </a:extLst>
          </p:cNvPr>
          <p:cNvSpPr txBox="1"/>
          <p:nvPr/>
        </p:nvSpPr>
        <p:spPr>
          <a:xfrm>
            <a:off x="9192071" y="2797495"/>
            <a:ext cx="7000502" cy="34624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ARIMA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 분석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탐색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,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학습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) 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파트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8CB172D-D634-CFDF-9AF5-8C229C1F1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593" y="3480955"/>
            <a:ext cx="6268807" cy="56805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A4FA701-3175-666A-710E-5529E2B22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5338" y="3203865"/>
            <a:ext cx="6402993" cy="597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44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CAFDB-E8F5-BDD9-A935-8F1B7FB9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6F8F9D-59B6-7938-2502-E6DA295B819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AA6146-5E3D-D710-F833-A39458EB4CC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33AB0AE-56D5-01A8-D738-6D15EC77712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B45B7B3-C9EA-946A-ED53-2D05946EAF9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A5E7092-36F6-CC47-7D01-61D6A32CFC7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D7562EF-5586-3346-2C8D-0F1E20AB00A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35549B1-1EAD-A573-32B8-9FADEB67587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D15A91C-639D-5B23-ED4C-09F838E1D05F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F1878-9264-6AD4-76D7-472EFFF8C7F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C9D47C9-4C7C-4B23-BBFB-67AECCBE7D9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C69C65-0F93-FAD9-7D2A-5E8B8C052F6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93465AD-B7D1-0595-E022-50E7F4A489E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33E5031-C8B4-D4C9-BE73-5DD553995A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5A062BA-44C7-F457-B269-E5433391180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B09A507-250F-9DC1-0FE3-54BFAFA2AE7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9DC1F6D-B947-BC36-E2DE-840E99BED3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331CE6B-CDBF-19C6-7015-22FA99886445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318B23C-D1EF-E510-2C56-2AE337CA0958}"/>
              </a:ext>
            </a:extLst>
          </p:cNvPr>
          <p:cNvSpPr txBox="1"/>
          <p:nvPr/>
        </p:nvSpPr>
        <p:spPr>
          <a:xfrm>
            <a:off x="3962400" y="1352825"/>
            <a:ext cx="11914616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연도별 세대당 </a:t>
            </a:r>
            <a:r>
              <a:rPr lang="ko-KR" altLang="en-US" sz="5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전력사용량의 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ARIMA 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FF86DD-BF20-1536-5BEC-6DAF15544297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C5F3B7C-DF22-56EA-CC76-0316E2D89E6D}"/>
              </a:ext>
            </a:extLst>
          </p:cNvPr>
          <p:cNvGrpSpPr/>
          <p:nvPr/>
        </p:nvGrpSpPr>
        <p:grpSpPr>
          <a:xfrm>
            <a:off x="1212666" y="2396897"/>
            <a:ext cx="15779933" cy="6901091"/>
            <a:chOff x="0" y="-38100"/>
            <a:chExt cx="2091879" cy="9701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C18372C-27DC-BBE0-6F91-8A4F7B1B5464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AC4D1959-6EEF-ED55-1A7C-532C2E0B841E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85C1722C-8ABF-171C-6B8C-09514BA856CF}"/>
              </a:ext>
            </a:extLst>
          </p:cNvPr>
          <p:cNvGrpSpPr/>
          <p:nvPr/>
        </p:nvGrpSpPr>
        <p:grpSpPr>
          <a:xfrm>
            <a:off x="1411842" y="2690586"/>
            <a:ext cx="8791574" cy="797782"/>
            <a:chOff x="-7724" y="-28246"/>
            <a:chExt cx="98270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0A0E3079-0189-F1A2-8E56-63E53BEAE420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9592785C-CE7F-06F6-7D6E-D5862F0D193F}"/>
                </a:ext>
              </a:extLst>
            </p:cNvPr>
            <p:cNvSpPr txBox="1"/>
            <p:nvPr/>
          </p:nvSpPr>
          <p:spPr>
            <a:xfrm>
              <a:off x="-7724" y="-28246"/>
              <a:ext cx="982707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연도별 세대당 전력사용량의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ARIMA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분석 예측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0AA0FB47-C30D-FCE5-4D58-B4C827A1C61B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4E94DE9A-1AA1-4118-8AEE-504659FFB970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616943F-F4A9-4DCB-8D2A-03ADBDC156C3}"/>
              </a:ext>
            </a:extLst>
          </p:cNvPr>
          <p:cNvSpPr txBox="1"/>
          <p:nvPr/>
        </p:nvSpPr>
        <p:spPr>
          <a:xfrm>
            <a:off x="8662565" y="8496300"/>
            <a:ext cx="7000502" cy="70532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적합 모델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(res)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을 써서 예측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·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평가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·</a:t>
            </a: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플롯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전력사용량은 계속 증가 할 것으로 예측 </a:t>
            </a:r>
            <a:endParaRPr lang="en-US" altLang="ko-KR" sz="22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310B5A3-4285-0016-7F58-BA41FE28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70" y="3519891"/>
            <a:ext cx="5612563" cy="26511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5A5648F-9635-F715-97C8-9FC1AF912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842" y="6247910"/>
            <a:ext cx="5595491" cy="292098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819C4FF-2D3F-047B-B027-971995481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029" y="3571432"/>
            <a:ext cx="87915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0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3448299" y="2780016"/>
            <a:ext cx="5107197" cy="5944884"/>
            <a:chOff x="0" y="-241101"/>
            <a:chExt cx="6809596" cy="437085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241101"/>
              <a:ext cx="6809596" cy="4370859"/>
              <a:chOff x="0" y="-47625"/>
              <a:chExt cx="1345105" cy="86338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45105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45105" h="815755">
                    <a:moveTo>
                      <a:pt x="33349" y="0"/>
                    </a:moveTo>
                    <a:lnTo>
                      <a:pt x="1311756" y="0"/>
                    </a:lnTo>
                    <a:cubicBezTo>
                      <a:pt x="1330174" y="0"/>
                      <a:pt x="1345105" y="14931"/>
                      <a:pt x="1345105" y="33349"/>
                    </a:cubicBezTo>
                    <a:lnTo>
                      <a:pt x="1345105" y="782405"/>
                    </a:lnTo>
                    <a:cubicBezTo>
                      <a:pt x="1345105" y="791250"/>
                      <a:pt x="1341592" y="799733"/>
                      <a:pt x="1335338" y="805987"/>
                    </a:cubicBezTo>
                    <a:cubicBezTo>
                      <a:pt x="1329083" y="812241"/>
                      <a:pt x="1320601" y="815755"/>
                      <a:pt x="1311756" y="815755"/>
                    </a:cubicBezTo>
                    <a:lnTo>
                      <a:pt x="33349" y="815755"/>
                    </a:lnTo>
                    <a:cubicBezTo>
                      <a:pt x="14931" y="815755"/>
                      <a:pt x="0" y="800824"/>
                      <a:pt x="0" y="782405"/>
                    </a:cubicBezTo>
                    <a:lnTo>
                      <a:pt x="0" y="33349"/>
                    </a:lnTo>
                    <a:cubicBezTo>
                      <a:pt x="0" y="14931"/>
                      <a:pt x="14931" y="0"/>
                      <a:pt x="3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345105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>
              <a:off x="14907" y="656236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0198008" y="3107942"/>
            <a:ext cx="5146046" cy="5616958"/>
            <a:chOff x="0" y="0"/>
            <a:chExt cx="6861395" cy="412975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861395" cy="4129758"/>
              <a:chOff x="0" y="0"/>
              <a:chExt cx="1355337" cy="81575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355337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55337" h="815755">
                    <a:moveTo>
                      <a:pt x="33098" y="0"/>
                    </a:moveTo>
                    <a:lnTo>
                      <a:pt x="1322240" y="0"/>
                    </a:lnTo>
                    <a:cubicBezTo>
                      <a:pt x="1340519" y="0"/>
                      <a:pt x="1355337" y="14818"/>
                      <a:pt x="1355337" y="33098"/>
                    </a:cubicBezTo>
                    <a:lnTo>
                      <a:pt x="1355337" y="782657"/>
                    </a:lnTo>
                    <a:cubicBezTo>
                      <a:pt x="1355337" y="791435"/>
                      <a:pt x="1351850" y="799854"/>
                      <a:pt x="1345643" y="806061"/>
                    </a:cubicBezTo>
                    <a:cubicBezTo>
                      <a:pt x="1339436" y="812268"/>
                      <a:pt x="1331018" y="815755"/>
                      <a:pt x="1322240" y="815755"/>
                    </a:cubicBezTo>
                    <a:lnTo>
                      <a:pt x="33098" y="815755"/>
                    </a:lnTo>
                    <a:cubicBezTo>
                      <a:pt x="24320" y="815755"/>
                      <a:pt x="15901" y="812268"/>
                      <a:pt x="9694" y="806061"/>
                    </a:cubicBezTo>
                    <a:cubicBezTo>
                      <a:pt x="3487" y="799854"/>
                      <a:pt x="0" y="791435"/>
                      <a:pt x="0" y="782657"/>
                    </a:cubicBezTo>
                    <a:lnTo>
                      <a:pt x="0" y="33098"/>
                    </a:lnTo>
                    <a:cubicBezTo>
                      <a:pt x="0" y="24320"/>
                      <a:pt x="3487" y="15901"/>
                      <a:pt x="9694" y="9694"/>
                    </a:cubicBezTo>
                    <a:cubicBezTo>
                      <a:pt x="15901" y="3487"/>
                      <a:pt x="24320" y="0"/>
                      <a:pt x="330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355337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8" name="AutoShape 28"/>
            <p:cNvSpPr/>
            <p:nvPr/>
          </p:nvSpPr>
          <p:spPr>
            <a:xfrm>
              <a:off x="66707" y="656236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자체 평가 의견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31" name="Freeform 31"/>
          <p:cNvSpPr/>
          <p:nvPr/>
        </p:nvSpPr>
        <p:spPr>
          <a:xfrm>
            <a:off x="4154037" y="3162300"/>
            <a:ext cx="865666" cy="863701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015910" y="3124187"/>
            <a:ext cx="679270" cy="792627"/>
          </a:xfrm>
          <a:custGeom>
            <a:avLst/>
            <a:gdLst/>
            <a:ahLst/>
            <a:cxnLst/>
            <a:rect l="l" t="t" r="r" b="b"/>
            <a:pathLst>
              <a:path w="1299027" h="1371333">
                <a:moveTo>
                  <a:pt x="0" y="0"/>
                </a:moveTo>
                <a:lnTo>
                  <a:pt x="1299027" y="0"/>
                </a:lnTo>
                <a:lnTo>
                  <a:pt x="1299027" y="1371333"/>
                </a:lnTo>
                <a:lnTo>
                  <a:pt x="0" y="1371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1560899" y="3309254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523580" y="4280485"/>
            <a:ext cx="4976636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년도별 데이터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(6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년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) 6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 값으로는 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ARIMA 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같은 시계열 예측 모델을 쓰기에 표본부족으로 값 산출 불가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년도별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데이터로 인해 시계열 계절성 데이터 산출 불가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248038" y="4234999"/>
            <a:ext cx="4991962" cy="4116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보간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(Interpolate)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으로 월 단위 변환</a:t>
            </a:r>
          </a:p>
          <a:p>
            <a:pPr marL="237489" lvl="1" algn="l">
              <a:lnSpc>
                <a:spcPts val="3629"/>
              </a:lnSpc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연간 데이터를 **월 단위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(2018.01 ~</a:t>
            </a:r>
          </a:p>
          <a:p>
            <a:pPr marL="237489" lvl="1" algn="l">
              <a:lnSpc>
                <a:spcPts val="3629"/>
              </a:lnSpc>
            </a:pP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2023.12)**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 </a:t>
            </a:r>
            <a:r>
              <a:rPr lang="ko-KR" altLang="en-US" sz="21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리샘플링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marL="237489" lvl="1" algn="l">
              <a:lnSpc>
                <a:spcPts val="3629"/>
              </a:lnSpc>
            </a:pP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interpolate('linear') → 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연속된 </a:t>
            </a:r>
            <a:endParaRPr lang="en-US" altLang="ko-KR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237489" lvl="1" algn="l">
              <a:lnSpc>
                <a:spcPts val="3629"/>
              </a:lnSpc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</a:t>
            </a:r>
            <a:r>
              <a:rPr lang="ko-KR" altLang="en-US" sz="21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월값을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선형 </a:t>
            </a:r>
            <a:r>
              <a:rPr lang="ko-KR" altLang="en-US" sz="21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보간해서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채움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marL="237489" lvl="1" algn="l">
              <a:lnSpc>
                <a:spcPts val="3629"/>
              </a:lnSpc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결과적으로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72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개월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(6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년 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× 12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개월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의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</a:p>
          <a:p>
            <a:pPr marL="237489" lvl="1" algn="l">
              <a:lnSpc>
                <a:spcPts val="3629"/>
              </a:lnSpc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데이터가 만들어짐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marL="580389" lvl="1" indent="-342900" algn="l">
              <a:lnSpc>
                <a:spcPts val="3629"/>
              </a:lnSpc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시계열 계절성 분석 월별 데이터 부재로 배제함</a:t>
            </a:r>
            <a:endParaRPr lang="en-US" altLang="ko-KR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790550" y="3300381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8120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886200" y="1996034"/>
            <a:ext cx="9697394" cy="63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3"/>
              </a:lnSpc>
            </a:pPr>
            <a:r>
              <a:rPr lang="en-US" altLang="ko-KR" sz="72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</a:t>
            </a:r>
            <a:r>
              <a:rPr lang="en-US" altLang="ko-KR" sz="72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구성원</a:t>
            </a:r>
            <a:r>
              <a:rPr lang="en-US" altLang="ko-KR" sz="72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소</a:t>
            </a:r>
            <a:r>
              <a:rPr lang="ko-KR" altLang="en-US" sz="72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 및 역할</a:t>
            </a:r>
            <a:endParaRPr lang="en-US" altLang="ko-KR" sz="72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911663" y="5485430"/>
            <a:ext cx="2500510" cy="916047"/>
            <a:chOff x="0" y="-35880"/>
            <a:chExt cx="610674" cy="2237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5880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임대수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694145" y="5479306"/>
            <a:ext cx="2500510" cy="916047"/>
            <a:chOff x="0" y="-37375"/>
            <a:chExt cx="610674" cy="223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7375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이민호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466314" y="5485430"/>
            <a:ext cx="2500510" cy="916047"/>
            <a:chOff x="0" y="-35880"/>
            <a:chExt cx="610674" cy="22371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5880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신동인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854765" y="6602113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</a:t>
            </a: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장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549965" y="7087810"/>
            <a:ext cx="3209842" cy="171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시도별 </a:t>
            </a:r>
            <a:r>
              <a:rPr lang="ko-KR" altLang="en-US" sz="1961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세대수</a:t>
            </a: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데이터 수집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</a:t>
            </a:r>
            <a:r>
              <a:rPr lang="ko-KR" altLang="en-US" sz="1961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전처리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분석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시각화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PPT</a:t>
            </a: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주도 작성</a:t>
            </a:r>
            <a:endParaRPr lang="en-US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661383" y="6602113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283765" y="7048500"/>
            <a:ext cx="3384235" cy="205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시도별 인구수 데이터 수집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</a:t>
            </a:r>
            <a:r>
              <a:rPr lang="ko-KR" altLang="en-US" sz="1961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전처리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분석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시각화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시계열 분석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en-US" altLang="ko-KR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PPT</a:t>
            </a: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작성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466314" y="6590607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865165" y="7048500"/>
            <a:ext cx="3841435" cy="205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시도별 전력사용량 데이터 수집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</a:t>
            </a:r>
            <a:r>
              <a:rPr lang="ko-KR" altLang="en-US" sz="1961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전처리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분석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시각화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en-US" altLang="ko-KR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ARIMA </a:t>
            </a: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예측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342900" indent="-342900">
              <a:lnSpc>
                <a:spcPts val="2745"/>
              </a:lnSpc>
              <a:buFontTx/>
              <a:buChar char="-"/>
            </a:pPr>
            <a:r>
              <a:rPr lang="en-US" altLang="ko-KR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PPT</a:t>
            </a:r>
            <a:r>
              <a:rPr lang="ko-KR" altLang="en-US" sz="1961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작성</a:t>
            </a:r>
            <a:endParaRPr lang="en-US" altLang="ko-KR" sz="196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2B9CAFC-B9A7-102F-06DF-6AA5FFD3CF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4" t="-1" r="5919" b="32206"/>
          <a:stretch>
            <a:fillRect/>
          </a:stretch>
        </p:blipFill>
        <p:spPr>
          <a:xfrm>
            <a:off x="4048986" y="3009900"/>
            <a:ext cx="2244179" cy="23176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56F545-9A7E-FA85-71D9-258E1C280DB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b="21111"/>
          <a:stretch>
            <a:fillRect/>
          </a:stretch>
        </p:blipFill>
        <p:spPr>
          <a:xfrm>
            <a:off x="7817071" y="3008409"/>
            <a:ext cx="2242800" cy="23184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88D3C33-C0EF-E6B4-9D44-2C6A06082F7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b="26359"/>
          <a:stretch>
            <a:fillRect/>
          </a:stretch>
        </p:blipFill>
        <p:spPr>
          <a:xfrm>
            <a:off x="11570854" y="3005565"/>
            <a:ext cx="2242800" cy="2318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041626" y="1388861"/>
            <a:ext cx="10915283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수행 절차 및 방법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1442753" y="3536616"/>
            <a:ext cx="2684352" cy="589943"/>
            <a:chOff x="0" y="0"/>
            <a:chExt cx="836949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6949" cy="698500"/>
            </a:xfrm>
            <a:custGeom>
              <a:avLst/>
              <a:gdLst/>
              <a:ahLst/>
              <a:cxnLst/>
              <a:rect l="l" t="t" r="r" b="b"/>
              <a:pathLst>
                <a:path w="836949" h="698500">
                  <a:moveTo>
                    <a:pt x="836949" y="349250"/>
                  </a:moveTo>
                  <a:lnTo>
                    <a:pt x="6337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33749" y="0"/>
                  </a:lnTo>
                  <a:lnTo>
                    <a:pt x="836949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608349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8/28(</a:t>
              </a:r>
              <a:r>
                <a:rPr lang="ko-KR" altLang="en-US" sz="2199" dirty="0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목</a:t>
              </a:r>
              <a:r>
                <a:rPr lang="en-US" altLang="ko-KR" sz="2199" dirty="0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199" dirty="0">
                <a:solidFill>
                  <a:srgbClr val="FA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2799860" y="4115538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237129" y="4816457"/>
            <a:ext cx="2903178" cy="1701143"/>
            <a:chOff x="0" y="0"/>
            <a:chExt cx="762847" cy="4469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사전 기획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39295" y="6657194"/>
            <a:ext cx="2903178" cy="1949739"/>
            <a:chOff x="0" y="0"/>
            <a:chExt cx="762847" cy="5123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2847" cy="512319"/>
            </a:xfrm>
            <a:custGeom>
              <a:avLst/>
              <a:gdLst/>
              <a:ahLst/>
              <a:cxnLst/>
              <a:rect l="l" t="t" r="r" b="b"/>
              <a:pathLst>
                <a:path w="762847" h="512319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62847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 algn="just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기획 및 주제 선정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2900" indent="-342900" algn="just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기획안 작성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619846" y="3536616"/>
            <a:ext cx="2606900" cy="589943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8/29(</a:t>
              </a:r>
              <a:r>
                <a:rPr lang="ko-KR" alt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금</a:t>
              </a:r>
              <a:r>
                <a:rPr lang="en-US" altLang="ko-KR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199" dirty="0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5959301" y="4115538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6" name="Group 36"/>
          <p:cNvGrpSpPr/>
          <p:nvPr/>
        </p:nvGrpSpPr>
        <p:grpSpPr>
          <a:xfrm>
            <a:off x="4446495" y="4816457"/>
            <a:ext cx="2900030" cy="1701143"/>
            <a:chOff x="0" y="0"/>
            <a:chExt cx="762020" cy="44699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데이터 수집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448659" y="6657194"/>
            <a:ext cx="2900030" cy="1949739"/>
            <a:chOff x="0" y="0"/>
            <a:chExt cx="762020" cy="5123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 수집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절차 정의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9099912" y="405793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>
            <a:off x="7770552" y="3536616"/>
            <a:ext cx="2606900" cy="589943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9/1(</a:t>
              </a:r>
              <a:r>
                <a:rPr lang="ko-KR" alt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월</a:t>
              </a:r>
              <a:r>
                <a:rPr lang="en-US" altLang="ko-KR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199" dirty="0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633446" y="4816457"/>
            <a:ext cx="2900030" cy="1701143"/>
            <a:chOff x="0" y="0"/>
            <a:chExt cx="762020" cy="44699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테이터</a:t>
              </a:r>
              <a:r>
                <a:rPr 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ko-KR" altLang="en-US" sz="27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전처리</a:t>
              </a: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altLang="ko-KR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&amp;</a:t>
              </a:r>
            </a:p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분석 및 시각화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635610" y="6657194"/>
            <a:ext cx="2900030" cy="1949739"/>
            <a:chOff x="0" y="0"/>
            <a:chExt cx="762020" cy="51231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 </a:t>
              </a:r>
              <a:r>
                <a:rPr lang="ko-KR" alt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전처리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 분석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 시각화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0986662" y="3536616"/>
            <a:ext cx="2606900" cy="589943"/>
            <a:chOff x="0" y="0"/>
            <a:chExt cx="812800" cy="6985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9/2(</a:t>
              </a:r>
              <a:r>
                <a:rPr lang="ko-KR" alt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화</a:t>
              </a:r>
              <a:r>
                <a:rPr lang="en-US" altLang="ko-KR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199" dirty="0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12290113" y="4115538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56" name="Group 56"/>
          <p:cNvGrpSpPr/>
          <p:nvPr/>
        </p:nvGrpSpPr>
        <p:grpSpPr>
          <a:xfrm>
            <a:off x="10837935" y="4816457"/>
            <a:ext cx="2900030" cy="1701143"/>
            <a:chOff x="0" y="0"/>
            <a:chExt cx="762020" cy="44699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데이터 시계열 </a:t>
              </a:r>
              <a:r>
                <a:rPr lang="en-US" altLang="ko-KR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&amp;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ARIMA </a:t>
              </a: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예측 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840098" y="6657194"/>
            <a:ext cx="2900030" cy="1949739"/>
            <a:chOff x="0" y="0"/>
            <a:chExt cx="762020" cy="51231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시계열 데이터 변환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ARIMA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모델 생성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en-US" altLang="ko-KR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ARIMA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예측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62" name="Group 52">
            <a:extLst>
              <a:ext uri="{FF2B5EF4-FFF2-40B4-BE49-F238E27FC236}">
                <a16:creationId xmlns:a16="http://schemas.microsoft.com/office/drawing/2014/main" id="{46C86071-6924-6F08-639F-1E414A20F838}"/>
              </a:ext>
            </a:extLst>
          </p:cNvPr>
          <p:cNvGrpSpPr/>
          <p:nvPr/>
        </p:nvGrpSpPr>
        <p:grpSpPr>
          <a:xfrm>
            <a:off x="14198793" y="3515630"/>
            <a:ext cx="2606900" cy="589943"/>
            <a:chOff x="0" y="0"/>
            <a:chExt cx="812800" cy="698500"/>
          </a:xfrm>
        </p:grpSpPr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706EC917-E958-A5F6-8320-7AC517AF050A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64" name="TextBox 54">
              <a:extLst>
                <a:ext uri="{FF2B5EF4-FFF2-40B4-BE49-F238E27FC236}">
                  <a16:creationId xmlns:a16="http://schemas.microsoft.com/office/drawing/2014/main" id="{68E48AA7-EA45-5E57-286E-5EB18A7D369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9/3~5(</a:t>
              </a:r>
              <a:r>
                <a:rPr lang="ko-KR" alt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금</a:t>
              </a:r>
              <a:r>
                <a:rPr lang="en-US" altLang="ko-KR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199" dirty="0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65" name="AutoShape 55">
            <a:extLst>
              <a:ext uri="{FF2B5EF4-FFF2-40B4-BE49-F238E27FC236}">
                <a16:creationId xmlns:a16="http://schemas.microsoft.com/office/drawing/2014/main" id="{E6812BDF-D6B7-4748-F1E7-71010E027CCC}"/>
              </a:ext>
            </a:extLst>
          </p:cNvPr>
          <p:cNvSpPr/>
          <p:nvPr/>
        </p:nvSpPr>
        <p:spPr>
          <a:xfrm flipV="1">
            <a:off x="15502244" y="4094552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66" name="Group 56">
            <a:extLst>
              <a:ext uri="{FF2B5EF4-FFF2-40B4-BE49-F238E27FC236}">
                <a16:creationId xmlns:a16="http://schemas.microsoft.com/office/drawing/2014/main" id="{4706E9FD-D0B9-56DF-320A-46E66ECA513B}"/>
              </a:ext>
            </a:extLst>
          </p:cNvPr>
          <p:cNvGrpSpPr/>
          <p:nvPr/>
        </p:nvGrpSpPr>
        <p:grpSpPr>
          <a:xfrm>
            <a:off x="14050066" y="4795471"/>
            <a:ext cx="2900030" cy="1701143"/>
            <a:chOff x="0" y="0"/>
            <a:chExt cx="762020" cy="446997"/>
          </a:xfrm>
        </p:grpSpPr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C343545-F7E1-862B-F07B-AEC1DA796ADA}"/>
                </a:ext>
              </a:extLst>
            </p:cNvPr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68" name="TextBox 58">
              <a:extLst>
                <a:ext uri="{FF2B5EF4-FFF2-40B4-BE49-F238E27FC236}">
                  <a16:creationId xmlns:a16="http://schemas.microsoft.com/office/drawing/2014/main" id="{7EA52454-3AA4-74DC-B7C2-7EE214381F87}"/>
                </a:ext>
              </a:extLst>
            </p:cNvPr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보고서</a:t>
              </a:r>
              <a:r>
                <a:rPr 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sz="27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작성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및 </a:t>
              </a:r>
              <a:r>
                <a:rPr lang="en-US" sz="27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발표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69" name="Group 59">
            <a:extLst>
              <a:ext uri="{FF2B5EF4-FFF2-40B4-BE49-F238E27FC236}">
                <a16:creationId xmlns:a16="http://schemas.microsoft.com/office/drawing/2014/main" id="{F030423F-0AB9-C29C-08DF-8DD990DD1450}"/>
              </a:ext>
            </a:extLst>
          </p:cNvPr>
          <p:cNvGrpSpPr/>
          <p:nvPr/>
        </p:nvGrpSpPr>
        <p:grpSpPr>
          <a:xfrm>
            <a:off x="14052229" y="6636208"/>
            <a:ext cx="2900030" cy="1949739"/>
            <a:chOff x="0" y="0"/>
            <a:chExt cx="762020" cy="512319"/>
          </a:xfrm>
        </p:grpSpPr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98FD3367-A4E9-1316-966A-DFB93CBCB757}"/>
                </a:ext>
              </a:extLst>
            </p:cNvPr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71" name="TextBox 61">
              <a:extLst>
                <a:ext uri="{FF2B5EF4-FFF2-40B4-BE49-F238E27FC236}">
                  <a16:creationId xmlns:a16="http://schemas.microsoft.com/office/drawing/2014/main" id="{88D4DD79-C1FA-C808-9BCE-4B1CEF577C6C}"/>
                </a:ext>
              </a:extLst>
            </p:cNvPr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PPT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작성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최종 검토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발표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569E1-6A5E-6F82-4666-6C82D23F5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D9EF7D1-1697-585F-C4FD-A604D382AFF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86089C-5318-0540-5D55-E4E62BB37B1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548771B-4070-CDFA-67A3-4052647F5D0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2B6C163-10F5-F744-F33D-ED31B7F5807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F2CEC91-500F-07EB-8EAA-EE3B97E962C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46D4D08-CD8A-E983-9946-7A0C54A879C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3E4283D-0988-DAEA-7FFF-93EC840B50A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C184BC2-654A-2FD4-31E7-59C62FC8FB3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E0B36D6-2689-05B4-FB95-24CB10F743CF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5AD183E-27AB-0807-095B-FF4F438BB59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8525B19-9883-4F40-4AC4-B3119BE71D4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014F7D8-6822-6F18-2254-B6BE6D52DEC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E4B922B-9D0A-24C1-711E-80274A05995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F188E461-0AF2-27A9-FABA-512F3F16229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DDD9AF5-A65A-A848-E9AD-E1D6E3ABD21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A83ACC0-16FA-FFA9-B865-4071C236D36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12FA2B4-97E2-4AFF-50ED-FAFD6A8CA1E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8EF9ED4-7078-6CB9-F1AE-13108087F18E}"/>
              </a:ext>
            </a:extLst>
          </p:cNvPr>
          <p:cNvSpPr txBox="1"/>
          <p:nvPr/>
        </p:nvSpPr>
        <p:spPr>
          <a:xfrm>
            <a:off x="4041627" y="1388861"/>
            <a:ext cx="50363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개발 환경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014CFAE-D045-0533-095A-4371DCADCF41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12204AF-3D91-4DCC-8F9A-7B6FDE419EA0}"/>
              </a:ext>
            </a:extLst>
          </p:cNvPr>
          <p:cNvGrpSpPr/>
          <p:nvPr/>
        </p:nvGrpSpPr>
        <p:grpSpPr>
          <a:xfrm rot="20716075">
            <a:off x="325464" y="4184153"/>
            <a:ext cx="3305070" cy="3277810"/>
            <a:chOff x="885930" y="4184153"/>
            <a:chExt cx="3305070" cy="3277810"/>
          </a:xfrm>
        </p:grpSpPr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CE702F96-CC8B-A467-8020-3560ED9BBBE7}"/>
                </a:ext>
              </a:extLst>
            </p:cNvPr>
            <p:cNvGrpSpPr/>
            <p:nvPr/>
          </p:nvGrpSpPr>
          <p:grpSpPr>
            <a:xfrm>
              <a:off x="1447800" y="6665036"/>
              <a:ext cx="2176363" cy="796927"/>
              <a:chOff x="0" y="-28575"/>
              <a:chExt cx="617068" cy="223717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1A618BB-C21E-F6AF-F1F0-FC96F50239E8}"/>
                  </a:ext>
                </a:extLst>
              </p:cNvPr>
              <p:cNvSpPr/>
              <p:nvPr/>
            </p:nvSpPr>
            <p:spPr>
              <a:xfrm>
                <a:off x="0" y="0"/>
                <a:ext cx="610674" cy="166567"/>
              </a:xfrm>
              <a:custGeom>
                <a:avLst/>
                <a:gdLst/>
                <a:ahLst/>
                <a:cxnLst/>
                <a:rect l="l" t="t" r="r" b="b"/>
                <a:pathLst>
                  <a:path w="610674" h="166567">
                    <a:moveTo>
                      <a:pt x="40250" y="0"/>
                    </a:moveTo>
                    <a:lnTo>
                      <a:pt x="570424" y="0"/>
                    </a:lnTo>
                    <a:cubicBezTo>
                      <a:pt x="581099" y="0"/>
                      <a:pt x="591337" y="4241"/>
                      <a:pt x="598885" y="11789"/>
                    </a:cubicBezTo>
                    <a:cubicBezTo>
                      <a:pt x="606433" y="19337"/>
                      <a:pt x="610674" y="29575"/>
                      <a:pt x="610674" y="40250"/>
                    </a:cubicBezTo>
                    <a:lnTo>
                      <a:pt x="610674" y="126317"/>
                    </a:lnTo>
                    <a:cubicBezTo>
                      <a:pt x="610674" y="136992"/>
                      <a:pt x="606433" y="147230"/>
                      <a:pt x="598885" y="154778"/>
                    </a:cubicBezTo>
                    <a:cubicBezTo>
                      <a:pt x="591337" y="162326"/>
                      <a:pt x="581099" y="166567"/>
                      <a:pt x="570424" y="166567"/>
                    </a:cubicBezTo>
                    <a:lnTo>
                      <a:pt x="40250" y="166567"/>
                    </a:lnTo>
                    <a:cubicBezTo>
                      <a:pt x="29575" y="166567"/>
                      <a:pt x="19337" y="162326"/>
                      <a:pt x="11789" y="154778"/>
                    </a:cubicBezTo>
                    <a:cubicBezTo>
                      <a:pt x="4241" y="147230"/>
                      <a:pt x="0" y="136992"/>
                      <a:pt x="0" y="126317"/>
                    </a:cubicBezTo>
                    <a:lnTo>
                      <a:pt x="0" y="40250"/>
                    </a:lnTo>
                    <a:cubicBezTo>
                      <a:pt x="0" y="29575"/>
                      <a:pt x="4241" y="19337"/>
                      <a:pt x="11789" y="11789"/>
                    </a:cubicBezTo>
                    <a:cubicBezTo>
                      <a:pt x="19337" y="4241"/>
                      <a:pt x="29575" y="0"/>
                      <a:pt x="40250" y="0"/>
                    </a:cubicBezTo>
                    <a:close/>
                  </a:path>
                </a:pathLst>
              </a:custGeom>
              <a:solidFill>
                <a:srgbClr val="E3F0E5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F6C3D98B-14DB-B68B-D4E9-31F0C596BFC2}"/>
                  </a:ext>
                </a:extLst>
              </p:cNvPr>
              <p:cNvSpPr txBox="1"/>
              <p:nvPr/>
            </p:nvSpPr>
            <p:spPr>
              <a:xfrm>
                <a:off x="6394" y="-28575"/>
                <a:ext cx="610674" cy="223717"/>
              </a:xfrm>
              <a:prstGeom prst="rect">
                <a:avLst/>
              </a:prstGeom>
            </p:spPr>
            <p:txBody>
              <a:bodyPr lIns="48088" tIns="48088" rIns="48088" bIns="48088" rtlCol="0" anchor="ctr"/>
              <a:lstStyle/>
              <a:p>
                <a:pPr algn="ctr">
                  <a:lnSpc>
                    <a:spcPts val="4059"/>
                  </a:lnSpc>
                </a:pPr>
                <a:r>
                  <a:rPr lang="en-US" sz="2899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Python</a:t>
                </a: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237ED94-58BC-65CC-8FDA-44C764F78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0333" y1="58008" x2="60333" y2="58008"/>
                          <a14:backgroundMark x1="39222" y1="56641" x2="39222" y2="62695"/>
                          <a14:backgroundMark x1="69222" y1="32031" x2="72111" y2="378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30" y="4184153"/>
              <a:ext cx="3305070" cy="188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32723A5-F164-4618-AAD8-E0E743FD0541}"/>
              </a:ext>
            </a:extLst>
          </p:cNvPr>
          <p:cNvGrpSpPr/>
          <p:nvPr/>
        </p:nvGrpSpPr>
        <p:grpSpPr>
          <a:xfrm rot="20716075">
            <a:off x="2360772" y="4050107"/>
            <a:ext cx="3692535" cy="3412893"/>
            <a:chOff x="3200400" y="4050107"/>
            <a:chExt cx="3692535" cy="341289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799A6C9-E873-8941-1AF6-7D4E5A788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8869" y1="28320" x2="38869" y2="283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4050107"/>
              <a:ext cx="3692535" cy="227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26">
              <a:extLst>
                <a:ext uri="{FF2B5EF4-FFF2-40B4-BE49-F238E27FC236}">
                  <a16:creationId xmlns:a16="http://schemas.microsoft.com/office/drawing/2014/main" id="{AD09BA32-EC1E-0337-D21E-9DB3D3EE6816}"/>
                </a:ext>
              </a:extLst>
            </p:cNvPr>
            <p:cNvGrpSpPr/>
            <p:nvPr/>
          </p:nvGrpSpPr>
          <p:grpSpPr>
            <a:xfrm>
              <a:off x="4013565" y="6666073"/>
              <a:ext cx="2176363" cy="796927"/>
              <a:chOff x="0" y="-28575"/>
              <a:chExt cx="617068" cy="223717"/>
            </a:xfrm>
          </p:grpSpPr>
          <p:sp>
            <p:nvSpPr>
              <p:cNvPr id="40" name="Freeform 27">
                <a:extLst>
                  <a:ext uri="{FF2B5EF4-FFF2-40B4-BE49-F238E27FC236}">
                    <a16:creationId xmlns:a16="http://schemas.microsoft.com/office/drawing/2014/main" id="{093CE0AF-4F0D-57E5-9BCB-CFAF58E7C7C7}"/>
                  </a:ext>
                </a:extLst>
              </p:cNvPr>
              <p:cNvSpPr/>
              <p:nvPr/>
            </p:nvSpPr>
            <p:spPr>
              <a:xfrm>
                <a:off x="0" y="0"/>
                <a:ext cx="610674" cy="166567"/>
              </a:xfrm>
              <a:custGeom>
                <a:avLst/>
                <a:gdLst/>
                <a:ahLst/>
                <a:cxnLst/>
                <a:rect l="l" t="t" r="r" b="b"/>
                <a:pathLst>
                  <a:path w="610674" h="166567">
                    <a:moveTo>
                      <a:pt x="40250" y="0"/>
                    </a:moveTo>
                    <a:lnTo>
                      <a:pt x="570424" y="0"/>
                    </a:lnTo>
                    <a:cubicBezTo>
                      <a:pt x="581099" y="0"/>
                      <a:pt x="591337" y="4241"/>
                      <a:pt x="598885" y="11789"/>
                    </a:cubicBezTo>
                    <a:cubicBezTo>
                      <a:pt x="606433" y="19337"/>
                      <a:pt x="610674" y="29575"/>
                      <a:pt x="610674" y="40250"/>
                    </a:cubicBezTo>
                    <a:lnTo>
                      <a:pt x="610674" y="126317"/>
                    </a:lnTo>
                    <a:cubicBezTo>
                      <a:pt x="610674" y="136992"/>
                      <a:pt x="606433" y="147230"/>
                      <a:pt x="598885" y="154778"/>
                    </a:cubicBezTo>
                    <a:cubicBezTo>
                      <a:pt x="591337" y="162326"/>
                      <a:pt x="581099" y="166567"/>
                      <a:pt x="570424" y="166567"/>
                    </a:cubicBezTo>
                    <a:lnTo>
                      <a:pt x="40250" y="166567"/>
                    </a:lnTo>
                    <a:cubicBezTo>
                      <a:pt x="29575" y="166567"/>
                      <a:pt x="19337" y="162326"/>
                      <a:pt x="11789" y="154778"/>
                    </a:cubicBezTo>
                    <a:cubicBezTo>
                      <a:pt x="4241" y="147230"/>
                      <a:pt x="0" y="136992"/>
                      <a:pt x="0" y="126317"/>
                    </a:cubicBezTo>
                    <a:lnTo>
                      <a:pt x="0" y="40250"/>
                    </a:lnTo>
                    <a:cubicBezTo>
                      <a:pt x="0" y="29575"/>
                      <a:pt x="4241" y="19337"/>
                      <a:pt x="11789" y="11789"/>
                    </a:cubicBezTo>
                    <a:cubicBezTo>
                      <a:pt x="19337" y="4241"/>
                      <a:pt x="29575" y="0"/>
                      <a:pt x="40250" y="0"/>
                    </a:cubicBezTo>
                    <a:close/>
                  </a:path>
                </a:pathLst>
              </a:custGeom>
              <a:solidFill>
                <a:srgbClr val="E3F0E5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47" name="TextBox 28">
                <a:extLst>
                  <a:ext uri="{FF2B5EF4-FFF2-40B4-BE49-F238E27FC236}">
                    <a16:creationId xmlns:a16="http://schemas.microsoft.com/office/drawing/2014/main" id="{67A239BE-DE06-38D8-AC35-58D71BA53AC9}"/>
                  </a:ext>
                </a:extLst>
              </p:cNvPr>
              <p:cNvSpPr txBox="1"/>
              <p:nvPr/>
            </p:nvSpPr>
            <p:spPr>
              <a:xfrm>
                <a:off x="6394" y="-28575"/>
                <a:ext cx="610674" cy="223717"/>
              </a:xfrm>
              <a:prstGeom prst="rect">
                <a:avLst/>
              </a:prstGeom>
            </p:spPr>
            <p:txBody>
              <a:bodyPr lIns="48088" tIns="48088" rIns="48088" bIns="48088" rtlCol="0" anchor="ctr"/>
              <a:lstStyle/>
              <a:p>
                <a:pPr algn="ctr">
                  <a:lnSpc>
                    <a:spcPts val="4059"/>
                  </a:lnSpc>
                </a:pPr>
                <a:r>
                  <a:rPr lang="en-US" sz="2899" dirty="0" err="1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Colab</a:t>
                </a:r>
                <a:endParaRPr 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016EFDB-D69B-4697-A1A5-E50BED52CF2A}"/>
              </a:ext>
            </a:extLst>
          </p:cNvPr>
          <p:cNvGrpSpPr/>
          <p:nvPr/>
        </p:nvGrpSpPr>
        <p:grpSpPr>
          <a:xfrm rot="20716075">
            <a:off x="5450788" y="4148372"/>
            <a:ext cx="2176363" cy="3330970"/>
            <a:chOff x="6684506" y="4156918"/>
            <a:chExt cx="2176363" cy="333097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8AC7E3B-5522-A6E8-72F9-9FF5D16A8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0742" b="48674" l="9356" r="25573">
                          <a14:foregroundMark x1="13281" y1="40234" x2="13281" y2="40234"/>
                          <a14:foregroundMark x1="16992" y1="39160" x2="16992" y2="39160"/>
                          <a14:foregroundMark x1="21289" y1="37793" x2="21289" y2="37793"/>
                        </a14:backgroundRemoval>
                      </a14:imgEffect>
                    </a14:imgLayer>
                  </a14:imgProps>
                </a:ext>
              </a:extLst>
            </a:blip>
            <a:srcRect l="7329" t="28500" r="72400" b="49084"/>
            <a:stretch>
              <a:fillRect/>
            </a:stretch>
          </p:blipFill>
          <p:spPr>
            <a:xfrm>
              <a:off x="6858000" y="4156918"/>
              <a:ext cx="1797407" cy="1987584"/>
            </a:xfrm>
            <a:prstGeom prst="rect">
              <a:avLst/>
            </a:prstGeom>
          </p:spPr>
        </p:pic>
        <p:grpSp>
          <p:nvGrpSpPr>
            <p:cNvPr id="48" name="Group 26">
              <a:extLst>
                <a:ext uri="{FF2B5EF4-FFF2-40B4-BE49-F238E27FC236}">
                  <a16:creationId xmlns:a16="http://schemas.microsoft.com/office/drawing/2014/main" id="{889690A0-F512-F17E-F1B4-187DE82C4FC8}"/>
                </a:ext>
              </a:extLst>
            </p:cNvPr>
            <p:cNvGrpSpPr/>
            <p:nvPr/>
          </p:nvGrpSpPr>
          <p:grpSpPr>
            <a:xfrm>
              <a:off x="6684506" y="6690961"/>
              <a:ext cx="2176363" cy="796927"/>
              <a:chOff x="0" y="-28575"/>
              <a:chExt cx="617068" cy="223717"/>
            </a:xfrm>
          </p:grpSpPr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75EC25E0-77D6-5D3D-CD20-9786300E0428}"/>
                  </a:ext>
                </a:extLst>
              </p:cNvPr>
              <p:cNvSpPr/>
              <p:nvPr/>
            </p:nvSpPr>
            <p:spPr>
              <a:xfrm>
                <a:off x="0" y="0"/>
                <a:ext cx="610674" cy="166567"/>
              </a:xfrm>
              <a:custGeom>
                <a:avLst/>
                <a:gdLst/>
                <a:ahLst/>
                <a:cxnLst/>
                <a:rect l="l" t="t" r="r" b="b"/>
                <a:pathLst>
                  <a:path w="610674" h="166567">
                    <a:moveTo>
                      <a:pt x="40250" y="0"/>
                    </a:moveTo>
                    <a:lnTo>
                      <a:pt x="570424" y="0"/>
                    </a:lnTo>
                    <a:cubicBezTo>
                      <a:pt x="581099" y="0"/>
                      <a:pt x="591337" y="4241"/>
                      <a:pt x="598885" y="11789"/>
                    </a:cubicBezTo>
                    <a:cubicBezTo>
                      <a:pt x="606433" y="19337"/>
                      <a:pt x="610674" y="29575"/>
                      <a:pt x="610674" y="40250"/>
                    </a:cubicBezTo>
                    <a:lnTo>
                      <a:pt x="610674" y="126317"/>
                    </a:lnTo>
                    <a:cubicBezTo>
                      <a:pt x="610674" y="136992"/>
                      <a:pt x="606433" y="147230"/>
                      <a:pt x="598885" y="154778"/>
                    </a:cubicBezTo>
                    <a:cubicBezTo>
                      <a:pt x="591337" y="162326"/>
                      <a:pt x="581099" y="166567"/>
                      <a:pt x="570424" y="166567"/>
                    </a:cubicBezTo>
                    <a:lnTo>
                      <a:pt x="40250" y="166567"/>
                    </a:lnTo>
                    <a:cubicBezTo>
                      <a:pt x="29575" y="166567"/>
                      <a:pt x="19337" y="162326"/>
                      <a:pt x="11789" y="154778"/>
                    </a:cubicBezTo>
                    <a:cubicBezTo>
                      <a:pt x="4241" y="147230"/>
                      <a:pt x="0" y="136992"/>
                      <a:pt x="0" y="126317"/>
                    </a:cubicBezTo>
                    <a:lnTo>
                      <a:pt x="0" y="40250"/>
                    </a:lnTo>
                    <a:cubicBezTo>
                      <a:pt x="0" y="29575"/>
                      <a:pt x="4241" y="19337"/>
                      <a:pt x="11789" y="11789"/>
                    </a:cubicBezTo>
                    <a:cubicBezTo>
                      <a:pt x="19337" y="4241"/>
                      <a:pt x="29575" y="0"/>
                      <a:pt x="40250" y="0"/>
                    </a:cubicBezTo>
                    <a:close/>
                  </a:path>
                </a:pathLst>
              </a:custGeom>
              <a:solidFill>
                <a:srgbClr val="E3F0E5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50" name="TextBox 28">
                <a:extLst>
                  <a:ext uri="{FF2B5EF4-FFF2-40B4-BE49-F238E27FC236}">
                    <a16:creationId xmlns:a16="http://schemas.microsoft.com/office/drawing/2014/main" id="{5A22EDE3-7A4B-C8F4-47AE-998143B4C47A}"/>
                  </a:ext>
                </a:extLst>
              </p:cNvPr>
              <p:cNvSpPr txBox="1"/>
              <p:nvPr/>
            </p:nvSpPr>
            <p:spPr>
              <a:xfrm>
                <a:off x="6394" y="-28575"/>
                <a:ext cx="610674" cy="223717"/>
              </a:xfrm>
              <a:prstGeom prst="rect">
                <a:avLst/>
              </a:prstGeom>
            </p:spPr>
            <p:txBody>
              <a:bodyPr lIns="48088" tIns="48088" rIns="48088" bIns="48088" rtlCol="0" anchor="ctr"/>
              <a:lstStyle/>
              <a:p>
                <a:pPr algn="ctr">
                  <a:lnSpc>
                    <a:spcPts val="4059"/>
                  </a:lnSpc>
                </a:pPr>
                <a:r>
                  <a:rPr lang="en-US" sz="2899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Pandas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2DE652-1229-4ADC-A312-FEC281DABD8E}"/>
              </a:ext>
            </a:extLst>
          </p:cNvPr>
          <p:cNvGrpSpPr/>
          <p:nvPr/>
        </p:nvGrpSpPr>
        <p:grpSpPr>
          <a:xfrm rot="20716075">
            <a:off x="7736074" y="4124053"/>
            <a:ext cx="2176363" cy="3363834"/>
            <a:chOff x="9318069" y="4124053"/>
            <a:chExt cx="2176363" cy="336383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48CAC38-B831-DF39-442E-1D15AA35D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395" b="55664" l="62305" r="89551">
                          <a14:foregroundMark x1="77734" y1="54785" x2="77734" y2="54785"/>
                          <a14:foregroundMark x1="78516" y1="55664" x2="78516" y2="55664"/>
                          <a14:foregroundMark x1="83008" y1="49902" x2="83008" y2="49902"/>
                          <a14:foregroundMark x1="87305" y1="47266" x2="87305" y2="47266"/>
                          <a14:foregroundMark x1="79004" y1="45313" x2="79004" y2="45313"/>
                          <a14:foregroundMark x1="65723" y1="48145" x2="65723" y2="48145"/>
                          <a14:foregroundMark x1="68945" y1="35059" x2="68945" y2="35059"/>
                          <a14:foregroundMark x1="73730" y1="32227" x2="73730" y2="32227"/>
                          <a14:foregroundMark x1="82129" y1="35156" x2="82129" y2="35156"/>
                          <a14:foregroundMark x1="86426" y1="38477" x2="86426" y2="38477"/>
                          <a14:foregroundMark x1="82813" y1="41895" x2="82813" y2="41895"/>
                        </a14:backgroundRemoval>
                      </a14:imgEffect>
                    </a14:imgLayer>
                  </a14:imgProps>
                </a:ext>
              </a:extLst>
            </a:blip>
            <a:srcRect l="58995" t="26477" r="6939" b="43043"/>
            <a:stretch>
              <a:fillRect/>
            </a:stretch>
          </p:blipFill>
          <p:spPr>
            <a:xfrm>
              <a:off x="9372600" y="4124053"/>
              <a:ext cx="2063086" cy="1845950"/>
            </a:xfrm>
            <a:prstGeom prst="rect">
              <a:avLst/>
            </a:prstGeom>
          </p:spPr>
        </p:pic>
        <p:grpSp>
          <p:nvGrpSpPr>
            <p:cNvPr id="51" name="Group 26">
              <a:extLst>
                <a:ext uri="{FF2B5EF4-FFF2-40B4-BE49-F238E27FC236}">
                  <a16:creationId xmlns:a16="http://schemas.microsoft.com/office/drawing/2014/main" id="{4C52D150-6B3E-353E-054F-BF822FEB3B67}"/>
                </a:ext>
              </a:extLst>
            </p:cNvPr>
            <p:cNvGrpSpPr/>
            <p:nvPr/>
          </p:nvGrpSpPr>
          <p:grpSpPr>
            <a:xfrm>
              <a:off x="9318069" y="6690960"/>
              <a:ext cx="2176363" cy="796927"/>
              <a:chOff x="0" y="-28575"/>
              <a:chExt cx="617068" cy="223717"/>
            </a:xfrm>
          </p:grpSpPr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39177A97-438B-8C51-29C8-7AE56E19E435}"/>
                  </a:ext>
                </a:extLst>
              </p:cNvPr>
              <p:cNvSpPr/>
              <p:nvPr/>
            </p:nvSpPr>
            <p:spPr>
              <a:xfrm>
                <a:off x="0" y="0"/>
                <a:ext cx="610674" cy="166567"/>
              </a:xfrm>
              <a:custGeom>
                <a:avLst/>
                <a:gdLst/>
                <a:ahLst/>
                <a:cxnLst/>
                <a:rect l="l" t="t" r="r" b="b"/>
                <a:pathLst>
                  <a:path w="610674" h="166567">
                    <a:moveTo>
                      <a:pt x="40250" y="0"/>
                    </a:moveTo>
                    <a:lnTo>
                      <a:pt x="570424" y="0"/>
                    </a:lnTo>
                    <a:cubicBezTo>
                      <a:pt x="581099" y="0"/>
                      <a:pt x="591337" y="4241"/>
                      <a:pt x="598885" y="11789"/>
                    </a:cubicBezTo>
                    <a:cubicBezTo>
                      <a:pt x="606433" y="19337"/>
                      <a:pt x="610674" y="29575"/>
                      <a:pt x="610674" y="40250"/>
                    </a:cubicBezTo>
                    <a:lnTo>
                      <a:pt x="610674" y="126317"/>
                    </a:lnTo>
                    <a:cubicBezTo>
                      <a:pt x="610674" y="136992"/>
                      <a:pt x="606433" y="147230"/>
                      <a:pt x="598885" y="154778"/>
                    </a:cubicBezTo>
                    <a:cubicBezTo>
                      <a:pt x="591337" y="162326"/>
                      <a:pt x="581099" y="166567"/>
                      <a:pt x="570424" y="166567"/>
                    </a:cubicBezTo>
                    <a:lnTo>
                      <a:pt x="40250" y="166567"/>
                    </a:lnTo>
                    <a:cubicBezTo>
                      <a:pt x="29575" y="166567"/>
                      <a:pt x="19337" y="162326"/>
                      <a:pt x="11789" y="154778"/>
                    </a:cubicBezTo>
                    <a:cubicBezTo>
                      <a:pt x="4241" y="147230"/>
                      <a:pt x="0" y="136992"/>
                      <a:pt x="0" y="126317"/>
                    </a:cubicBezTo>
                    <a:lnTo>
                      <a:pt x="0" y="40250"/>
                    </a:lnTo>
                    <a:cubicBezTo>
                      <a:pt x="0" y="29575"/>
                      <a:pt x="4241" y="19337"/>
                      <a:pt x="11789" y="11789"/>
                    </a:cubicBezTo>
                    <a:cubicBezTo>
                      <a:pt x="19337" y="4241"/>
                      <a:pt x="29575" y="0"/>
                      <a:pt x="40250" y="0"/>
                    </a:cubicBezTo>
                    <a:close/>
                  </a:path>
                </a:pathLst>
              </a:custGeom>
              <a:solidFill>
                <a:srgbClr val="E3F0E5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53" name="TextBox 28">
                <a:extLst>
                  <a:ext uri="{FF2B5EF4-FFF2-40B4-BE49-F238E27FC236}">
                    <a16:creationId xmlns:a16="http://schemas.microsoft.com/office/drawing/2014/main" id="{F9AD87B5-FA23-C70D-6C43-1E576E0FFADF}"/>
                  </a:ext>
                </a:extLst>
              </p:cNvPr>
              <p:cNvSpPr txBox="1"/>
              <p:nvPr/>
            </p:nvSpPr>
            <p:spPr>
              <a:xfrm>
                <a:off x="6394" y="-28575"/>
                <a:ext cx="610674" cy="223717"/>
              </a:xfrm>
              <a:prstGeom prst="rect">
                <a:avLst/>
              </a:prstGeom>
            </p:spPr>
            <p:txBody>
              <a:bodyPr lIns="48088" tIns="48088" rIns="48088" bIns="48088" rtlCol="0" anchor="ctr"/>
              <a:lstStyle/>
              <a:p>
                <a:pPr algn="ctr">
                  <a:lnSpc>
                    <a:spcPts val="4059"/>
                  </a:lnSpc>
                </a:pPr>
                <a:r>
                  <a:rPr lang="en-US" sz="2899" dirty="0" err="1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Numpy</a:t>
                </a:r>
                <a:endParaRPr 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659A67-D1EE-41A9-A5AC-3D3AC1686B13}"/>
              </a:ext>
            </a:extLst>
          </p:cNvPr>
          <p:cNvGrpSpPr/>
          <p:nvPr/>
        </p:nvGrpSpPr>
        <p:grpSpPr>
          <a:xfrm rot="20716075">
            <a:off x="12350090" y="4363721"/>
            <a:ext cx="2176363" cy="3122930"/>
            <a:chOff x="14557940" y="4363721"/>
            <a:chExt cx="2176363" cy="3122930"/>
          </a:xfrm>
        </p:grpSpPr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7990A430-7817-DEF9-0350-01D1FFE172FA}"/>
                </a:ext>
              </a:extLst>
            </p:cNvPr>
            <p:cNvGrpSpPr/>
            <p:nvPr/>
          </p:nvGrpSpPr>
          <p:grpSpPr>
            <a:xfrm>
              <a:off x="14557940" y="6689724"/>
              <a:ext cx="2176363" cy="796927"/>
              <a:chOff x="0" y="-28575"/>
              <a:chExt cx="617068" cy="223717"/>
            </a:xfrm>
          </p:grpSpPr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88F83A51-9BC6-5FB3-722A-5869E51DC532}"/>
                  </a:ext>
                </a:extLst>
              </p:cNvPr>
              <p:cNvSpPr/>
              <p:nvPr/>
            </p:nvSpPr>
            <p:spPr>
              <a:xfrm>
                <a:off x="0" y="0"/>
                <a:ext cx="610674" cy="166567"/>
              </a:xfrm>
              <a:custGeom>
                <a:avLst/>
                <a:gdLst/>
                <a:ahLst/>
                <a:cxnLst/>
                <a:rect l="l" t="t" r="r" b="b"/>
                <a:pathLst>
                  <a:path w="610674" h="166567">
                    <a:moveTo>
                      <a:pt x="40250" y="0"/>
                    </a:moveTo>
                    <a:lnTo>
                      <a:pt x="570424" y="0"/>
                    </a:lnTo>
                    <a:cubicBezTo>
                      <a:pt x="581099" y="0"/>
                      <a:pt x="591337" y="4241"/>
                      <a:pt x="598885" y="11789"/>
                    </a:cubicBezTo>
                    <a:cubicBezTo>
                      <a:pt x="606433" y="19337"/>
                      <a:pt x="610674" y="29575"/>
                      <a:pt x="610674" y="40250"/>
                    </a:cubicBezTo>
                    <a:lnTo>
                      <a:pt x="610674" y="126317"/>
                    </a:lnTo>
                    <a:cubicBezTo>
                      <a:pt x="610674" y="136992"/>
                      <a:pt x="606433" y="147230"/>
                      <a:pt x="598885" y="154778"/>
                    </a:cubicBezTo>
                    <a:cubicBezTo>
                      <a:pt x="591337" y="162326"/>
                      <a:pt x="581099" y="166567"/>
                      <a:pt x="570424" y="166567"/>
                    </a:cubicBezTo>
                    <a:lnTo>
                      <a:pt x="40250" y="166567"/>
                    </a:lnTo>
                    <a:cubicBezTo>
                      <a:pt x="29575" y="166567"/>
                      <a:pt x="19337" y="162326"/>
                      <a:pt x="11789" y="154778"/>
                    </a:cubicBezTo>
                    <a:cubicBezTo>
                      <a:pt x="4241" y="147230"/>
                      <a:pt x="0" y="136992"/>
                      <a:pt x="0" y="126317"/>
                    </a:cubicBezTo>
                    <a:lnTo>
                      <a:pt x="0" y="40250"/>
                    </a:lnTo>
                    <a:cubicBezTo>
                      <a:pt x="0" y="29575"/>
                      <a:pt x="4241" y="19337"/>
                      <a:pt x="11789" y="11789"/>
                    </a:cubicBezTo>
                    <a:cubicBezTo>
                      <a:pt x="19337" y="4241"/>
                      <a:pt x="29575" y="0"/>
                      <a:pt x="40250" y="0"/>
                    </a:cubicBezTo>
                    <a:close/>
                  </a:path>
                </a:pathLst>
              </a:custGeom>
              <a:solidFill>
                <a:srgbClr val="E3F0E5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23" name="TextBox 28">
                <a:extLst>
                  <a:ext uri="{FF2B5EF4-FFF2-40B4-BE49-F238E27FC236}">
                    <a16:creationId xmlns:a16="http://schemas.microsoft.com/office/drawing/2014/main" id="{318E5060-2D14-06B1-8BFD-25D8CD22487C}"/>
                  </a:ext>
                </a:extLst>
              </p:cNvPr>
              <p:cNvSpPr txBox="1"/>
              <p:nvPr/>
            </p:nvSpPr>
            <p:spPr>
              <a:xfrm>
                <a:off x="6394" y="-28575"/>
                <a:ext cx="610674" cy="223717"/>
              </a:xfrm>
              <a:prstGeom prst="rect">
                <a:avLst/>
              </a:prstGeom>
            </p:spPr>
            <p:txBody>
              <a:bodyPr lIns="48088" tIns="48088" rIns="48088" bIns="48088" rtlCol="0" anchor="ctr"/>
              <a:lstStyle/>
              <a:p>
                <a:pPr algn="ctr">
                  <a:lnSpc>
                    <a:spcPts val="4059"/>
                  </a:lnSpc>
                </a:pPr>
                <a:r>
                  <a:rPr lang="en-US" sz="2899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Seaborn</a:t>
                </a:r>
              </a:p>
            </p:txBody>
          </p:sp>
        </p:grp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8DF33E5F-1310-DF11-2240-D81EE1008D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9" t="28441" r="15925" b="44214"/>
            <a:stretch>
              <a:fillRect/>
            </a:stretch>
          </p:blipFill>
          <p:spPr bwMode="auto">
            <a:xfrm>
              <a:off x="14800365" y="4363721"/>
              <a:ext cx="1658835" cy="1368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856B43-1754-4E13-8DBA-24FB45A626DB}"/>
              </a:ext>
            </a:extLst>
          </p:cNvPr>
          <p:cNvGrpSpPr/>
          <p:nvPr/>
        </p:nvGrpSpPr>
        <p:grpSpPr>
          <a:xfrm rot="20716075">
            <a:off x="9056398" y="4251930"/>
            <a:ext cx="3268015" cy="3221274"/>
            <a:chOff x="10958610" y="4251930"/>
            <a:chExt cx="3268015" cy="3221274"/>
          </a:xfrm>
        </p:grpSpPr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8AEDED54-47D2-2E92-5E87-3E4D1246E4C3}"/>
                </a:ext>
              </a:extLst>
            </p:cNvPr>
            <p:cNvGrpSpPr/>
            <p:nvPr/>
          </p:nvGrpSpPr>
          <p:grpSpPr>
            <a:xfrm>
              <a:off x="10958610" y="6676277"/>
              <a:ext cx="3268015" cy="796927"/>
              <a:chOff x="-277200" y="-36159"/>
              <a:chExt cx="926586" cy="223717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3B6D4DC6-34BC-618C-CE8A-A3DAE956A781}"/>
                  </a:ext>
                </a:extLst>
              </p:cNvPr>
              <p:cNvSpPr/>
              <p:nvPr/>
            </p:nvSpPr>
            <p:spPr>
              <a:xfrm>
                <a:off x="0" y="0"/>
                <a:ext cx="610674" cy="166567"/>
              </a:xfrm>
              <a:custGeom>
                <a:avLst/>
                <a:gdLst/>
                <a:ahLst/>
                <a:cxnLst/>
                <a:rect l="l" t="t" r="r" b="b"/>
                <a:pathLst>
                  <a:path w="610674" h="166567">
                    <a:moveTo>
                      <a:pt x="40250" y="0"/>
                    </a:moveTo>
                    <a:lnTo>
                      <a:pt x="570424" y="0"/>
                    </a:lnTo>
                    <a:cubicBezTo>
                      <a:pt x="581099" y="0"/>
                      <a:pt x="591337" y="4241"/>
                      <a:pt x="598885" y="11789"/>
                    </a:cubicBezTo>
                    <a:cubicBezTo>
                      <a:pt x="606433" y="19337"/>
                      <a:pt x="610674" y="29575"/>
                      <a:pt x="610674" y="40250"/>
                    </a:cubicBezTo>
                    <a:lnTo>
                      <a:pt x="610674" y="126317"/>
                    </a:lnTo>
                    <a:cubicBezTo>
                      <a:pt x="610674" y="136992"/>
                      <a:pt x="606433" y="147230"/>
                      <a:pt x="598885" y="154778"/>
                    </a:cubicBezTo>
                    <a:cubicBezTo>
                      <a:pt x="591337" y="162326"/>
                      <a:pt x="581099" y="166567"/>
                      <a:pt x="570424" y="166567"/>
                    </a:cubicBezTo>
                    <a:lnTo>
                      <a:pt x="40250" y="166567"/>
                    </a:lnTo>
                    <a:cubicBezTo>
                      <a:pt x="29575" y="166567"/>
                      <a:pt x="19337" y="162326"/>
                      <a:pt x="11789" y="154778"/>
                    </a:cubicBezTo>
                    <a:cubicBezTo>
                      <a:pt x="4241" y="147230"/>
                      <a:pt x="0" y="136992"/>
                      <a:pt x="0" y="126317"/>
                    </a:cubicBezTo>
                    <a:lnTo>
                      <a:pt x="0" y="40250"/>
                    </a:lnTo>
                    <a:cubicBezTo>
                      <a:pt x="0" y="29575"/>
                      <a:pt x="4241" y="19337"/>
                      <a:pt x="11789" y="11789"/>
                    </a:cubicBezTo>
                    <a:cubicBezTo>
                      <a:pt x="19337" y="4241"/>
                      <a:pt x="29575" y="0"/>
                      <a:pt x="40250" y="0"/>
                    </a:cubicBezTo>
                    <a:close/>
                  </a:path>
                </a:pathLst>
              </a:custGeom>
              <a:solidFill>
                <a:srgbClr val="E3F0E5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7146D7-C467-D4B5-17CD-C2EAC9815996}"/>
                  </a:ext>
                </a:extLst>
              </p:cNvPr>
              <p:cNvSpPr txBox="1"/>
              <p:nvPr/>
            </p:nvSpPr>
            <p:spPr>
              <a:xfrm>
                <a:off x="-277200" y="-36159"/>
                <a:ext cx="926586" cy="223717"/>
              </a:xfrm>
              <a:prstGeom prst="rect">
                <a:avLst/>
              </a:prstGeom>
            </p:spPr>
            <p:txBody>
              <a:bodyPr lIns="48088" tIns="48088" rIns="48088" bIns="48088" rtlCol="0" anchor="ctr"/>
              <a:lstStyle/>
              <a:p>
                <a:pPr algn="ctr">
                  <a:lnSpc>
                    <a:spcPts val="4059"/>
                  </a:lnSpc>
                </a:pPr>
                <a:r>
                  <a:rPr lang="en-US" sz="2899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	Matplotlib</a:t>
                </a:r>
              </a:p>
            </p:txBody>
          </p:sp>
        </p:grp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1CAA5962-0604-4578-6ADD-EB86248223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8" t="26529" r="65596" b="41648"/>
            <a:stretch>
              <a:fillRect/>
            </a:stretch>
          </p:blipFill>
          <p:spPr bwMode="auto">
            <a:xfrm>
              <a:off x="12185567" y="4251930"/>
              <a:ext cx="1655123" cy="1592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2" descr="About statsmodels - statsmodels 0.14.4">
            <a:extLst>
              <a:ext uri="{FF2B5EF4-FFF2-40B4-BE49-F238E27FC236}">
                <a16:creationId xmlns:a16="http://schemas.microsoft.com/office/drawing/2014/main" id="{BB0C7642-2EDF-4E9B-B530-6829EF84BC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5A9629-297F-4BBB-A287-DCAF9584E97C}"/>
              </a:ext>
            </a:extLst>
          </p:cNvPr>
          <p:cNvGrpSpPr/>
          <p:nvPr/>
        </p:nvGrpSpPr>
        <p:grpSpPr>
          <a:xfrm rot="20716075">
            <a:off x="14484404" y="4342428"/>
            <a:ext cx="2473424" cy="3108283"/>
            <a:chOff x="14862333" y="4342428"/>
            <a:chExt cx="2473424" cy="3108283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0E5BE65-35B0-4DA8-AF90-A4151E1F2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275565" y="4342428"/>
              <a:ext cx="1569570" cy="1552322"/>
            </a:xfrm>
            <a:prstGeom prst="rect">
              <a:avLst/>
            </a:prstGeom>
          </p:spPr>
        </p:pic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F05863D0-7F1B-4021-9077-30DEB887D125}"/>
                </a:ext>
              </a:extLst>
            </p:cNvPr>
            <p:cNvSpPr/>
            <p:nvPr/>
          </p:nvSpPr>
          <p:spPr>
            <a:xfrm>
              <a:off x="15014019" y="6784476"/>
              <a:ext cx="2153812" cy="59334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59" name="TextBox 28">
              <a:extLst>
                <a:ext uri="{FF2B5EF4-FFF2-40B4-BE49-F238E27FC236}">
                  <a16:creationId xmlns:a16="http://schemas.microsoft.com/office/drawing/2014/main" id="{30838267-C152-402E-95FD-47163D8F0F9E}"/>
                </a:ext>
              </a:extLst>
            </p:cNvPr>
            <p:cNvSpPr txBox="1"/>
            <p:nvPr/>
          </p:nvSpPr>
          <p:spPr>
            <a:xfrm>
              <a:off x="14862333" y="6653784"/>
              <a:ext cx="2473424" cy="79692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300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Statsmodels</a:t>
              </a:r>
              <a:endParaRPr lang="en-US" sz="23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73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962400" y="1352825"/>
            <a:ext cx="10894752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지역별 </a:t>
            </a: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세대수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데이터 수집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42678" y="8792325"/>
            <a:ext cx="799118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URL : https://www.data.go.kr/data/3033253/fileData.do 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368300" y="2690586"/>
            <a:ext cx="8802588" cy="797782"/>
            <a:chOff x="-7724" y="-28246"/>
            <a:chExt cx="892267" cy="24840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-7724" y="-28246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행정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안전부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지역별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세대원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데이터 수집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임대수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0E20BD2F-4E77-BCFA-BA75-0FB104608AF5}"/>
              </a:ext>
            </a:extLst>
          </p:cNvPr>
          <p:cNvSpPr/>
          <p:nvPr/>
        </p:nvSpPr>
        <p:spPr>
          <a:xfrm>
            <a:off x="1619431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91E2731-8C34-9871-6A9F-FB5E5BDA3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3" r="26117"/>
          <a:stretch>
            <a:fillRect/>
          </a:stretch>
        </p:blipFill>
        <p:spPr>
          <a:xfrm>
            <a:off x="10890927" y="2848145"/>
            <a:ext cx="5835834" cy="615512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4E4E249-65D3-BCB5-FBDC-945B580BE1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38" y="3515025"/>
            <a:ext cx="9313058" cy="5041507"/>
          </a:xfrm>
          <a:prstGeom prst="rect">
            <a:avLst/>
          </a:prstGeom>
        </p:spPr>
      </p:pic>
      <p:sp>
        <p:nvSpPr>
          <p:cNvPr id="52" name="TextBox 27">
            <a:extLst>
              <a:ext uri="{FF2B5EF4-FFF2-40B4-BE49-F238E27FC236}">
                <a16:creationId xmlns:a16="http://schemas.microsoft.com/office/drawing/2014/main" id="{B46C12BF-2551-07D8-A842-364222D9A0BB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53" name="TextBox 27">
            <a:extLst>
              <a:ext uri="{FF2B5EF4-FFF2-40B4-BE49-F238E27FC236}">
                <a16:creationId xmlns:a16="http://schemas.microsoft.com/office/drawing/2014/main" id="{489A8652-995B-34AB-3B7D-A87C3C8AC44D}"/>
              </a:ext>
            </a:extLst>
          </p:cNvPr>
          <p:cNvSpPr txBox="1"/>
          <p:nvPr/>
        </p:nvSpPr>
        <p:spPr>
          <a:xfrm rot="20219565">
            <a:off x="11188717" y="5596127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err="1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행정동별</a:t>
            </a:r>
            <a:r>
              <a:rPr lang="ko-KR" altLang="en-US" sz="20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 세대원수별 </a:t>
            </a:r>
            <a:r>
              <a:rPr lang="ko-KR" altLang="en-US" sz="2000" dirty="0" err="1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세대수</a:t>
            </a:r>
            <a:endParaRPr lang="en-US" sz="2000" dirty="0">
              <a:ln>
                <a:solidFill>
                  <a:srgbClr val="FF0000"/>
                </a:solidFill>
              </a:ln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028B2-5EF3-2DFD-1AD9-019529823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544232-25C0-2636-ED46-3EC4C4014EC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8FF364-DDF4-C9F3-1569-36CB62345C5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F68005-B605-E366-0ED9-E0B237C5980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1400BCC-E96B-59C8-558F-FD7F23530DF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7CEE340-6A11-A493-D38F-21630585791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93F637-EE43-BA8B-58B6-137AB7942FD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F84B3C8-5B4A-0004-626A-10D1E747FEC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BBC2D9-62F1-CE7D-97F8-70675561593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D36AA5A-31F9-493F-ED30-B49D3FB33F98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03D8128-FE6F-E6E9-EB81-534D48E990E0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886C890-C422-000A-4693-BE9C2CFCAC4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832764C-D90B-0B45-04E1-B7CC078F6CF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63B274A-74B5-E8B6-BB4A-E54917703C4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2FE7BF1-B892-64A0-9A17-01EC5E9640FA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9BCF9DD-8951-7E69-0179-E52474419AA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E892B52-1EBA-D58A-4FD2-F7F6898FFD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75BE7DE-2379-0189-DC9B-8AF3320672F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7AA5A23-BBD3-2F23-15B1-410F3AB88E43}"/>
              </a:ext>
            </a:extLst>
          </p:cNvPr>
          <p:cNvSpPr txBox="1"/>
          <p:nvPr/>
        </p:nvSpPr>
        <p:spPr>
          <a:xfrm>
            <a:off x="3962400" y="1352825"/>
            <a:ext cx="11539180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지역별 </a:t>
            </a: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세대수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데이터 </a:t>
            </a: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전처리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60B6FA7-F8C8-6A6A-71DA-BD6F97C804D2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1F9197E3-C3F9-DA2F-CC0B-486319F91B52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3A1357B-D09A-14AC-8766-BAC54E455A8A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3D99C4C-93C6-FE07-78FE-515717424DD0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C7EB5535-17E7-C39A-5E73-83E0ACC900DC}"/>
              </a:ext>
            </a:extLst>
          </p:cNvPr>
          <p:cNvGrpSpPr/>
          <p:nvPr/>
        </p:nvGrpSpPr>
        <p:grpSpPr>
          <a:xfrm>
            <a:off x="1411842" y="2690586"/>
            <a:ext cx="8802588" cy="797782"/>
            <a:chOff x="-7724" y="-28246"/>
            <a:chExt cx="892267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C9A85E4-E134-6BFC-D5A3-38DFC1E133F6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18D27B53-FB0A-1E1A-0FEA-C6AC096BEC74}"/>
                </a:ext>
              </a:extLst>
            </p:cNvPr>
            <p:cNvSpPr txBox="1"/>
            <p:nvPr/>
          </p:nvSpPr>
          <p:spPr>
            <a:xfrm>
              <a:off x="-7724" y="-28246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지역별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세대수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데이터 파일 로드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임대수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6A0BA9B2-DA9D-42A4-1E0C-3BBFD61F5ED1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206684E2-A9C5-BB3D-2C43-2719B86797B3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30250EB-2F53-DC57-A77D-B44ADF0184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3042"/>
          <a:stretch>
            <a:fillRect/>
          </a:stretch>
        </p:blipFill>
        <p:spPr>
          <a:xfrm>
            <a:off x="1577797" y="3775230"/>
            <a:ext cx="7511368" cy="29977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44505EE-07B8-E9BA-88C3-B19D91C941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6940"/>
          <a:stretch>
            <a:fillRect/>
          </a:stretch>
        </p:blipFill>
        <p:spPr>
          <a:xfrm>
            <a:off x="9527904" y="3628724"/>
            <a:ext cx="6938210" cy="4724565"/>
          </a:xfrm>
          <a:prstGeom prst="rect">
            <a:avLst/>
          </a:prstGeom>
        </p:spPr>
      </p:pic>
      <p:sp>
        <p:nvSpPr>
          <p:cNvPr id="26" name="설명선: 위쪽 화살표 25">
            <a:extLst>
              <a:ext uri="{FF2B5EF4-FFF2-40B4-BE49-F238E27FC236}">
                <a16:creationId xmlns:a16="http://schemas.microsoft.com/office/drawing/2014/main" id="{CE93205F-4929-096C-0119-BDB8C6284411}"/>
              </a:ext>
            </a:extLst>
          </p:cNvPr>
          <p:cNvSpPr/>
          <p:nvPr/>
        </p:nvSpPr>
        <p:spPr>
          <a:xfrm>
            <a:off x="1737018" y="6804590"/>
            <a:ext cx="6971514" cy="1610770"/>
          </a:xfrm>
          <a:prstGeom prst="upArrowCallou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34BDBF5-9DAD-4409-E4BC-305CDC507E09}"/>
              </a:ext>
            </a:extLst>
          </p:cNvPr>
          <p:cNvSpPr txBox="1"/>
          <p:nvPr/>
        </p:nvSpPr>
        <p:spPr>
          <a:xfrm>
            <a:off x="2286000" y="7741095"/>
            <a:ext cx="5858814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파일 로드 및 원본 데이터 확인</a:t>
            </a:r>
            <a:r>
              <a:rPr lang="en-US" sz="2200" dirty="0">
                <a:ln>
                  <a:solidFill>
                    <a:srgbClr val="FF0000"/>
                  </a:solidFill>
                </a:ln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762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F507-DFFB-F0A6-3608-4A7187E33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EEC0D6-975E-F94C-90A7-216C194DF893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95F76D-CF70-1439-BEE5-029A2C011E5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36B7AA7-E762-91FB-89E1-B5DB60F6EE73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9C35D96-0984-5602-B162-CA79EBB60C42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270103-9FFB-46F2-D276-9F5D2E3A6569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FEEDE88-129F-07A4-0B45-A6F53DA2412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C17BC36-C697-E19A-0A10-62D6CCAD8B6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DD09CF8-5A52-0B0C-3404-D0E35CCC4BEC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0736427-ACC8-6868-D0E0-9B3857219358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270E46C-D209-9C3C-F904-B867C866D6A4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53575E5-CC0F-8865-7987-E07D3D16D8B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4A3E342-9F0B-26FE-6351-CC56DFBD187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B57568E-1470-F544-F7C1-66E2FDAE44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742C918-6E12-6628-916A-D866411B944A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56D2616-4382-2A2D-55E9-80E3AE47556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6BFB4822-C39C-8607-A90F-BFCB5A78A41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9F3C475-3A35-8955-D9FE-92E70177D8AB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06878E1-FE0C-84CD-522E-828204680A1B}"/>
              </a:ext>
            </a:extLst>
          </p:cNvPr>
          <p:cNvSpPr txBox="1"/>
          <p:nvPr/>
        </p:nvSpPr>
        <p:spPr>
          <a:xfrm>
            <a:off x="3962400" y="1352825"/>
            <a:ext cx="11539180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지역별 </a:t>
            </a: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세대수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데이터 </a:t>
            </a:r>
            <a:r>
              <a:rPr lang="ko-KR" alt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전처리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B6CA730-870A-7604-9DD0-C46FB3469950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DD8DA0F-B650-436A-448E-ECE8E29F9EC9}"/>
              </a:ext>
            </a:extLst>
          </p:cNvPr>
          <p:cNvGrpSpPr/>
          <p:nvPr/>
        </p:nvGrpSpPr>
        <p:grpSpPr>
          <a:xfrm>
            <a:off x="1212666" y="2667920"/>
            <a:ext cx="15779933" cy="6630068"/>
            <a:chOff x="0" y="0"/>
            <a:chExt cx="2091879" cy="932045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E479B70-DF83-8D53-E30C-71F3AD12CE03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F5881FD7-2426-5F55-7033-1BB3FFBDACA7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49926C67-5146-9CA6-FE36-870599D7C355}"/>
              </a:ext>
            </a:extLst>
          </p:cNvPr>
          <p:cNvGrpSpPr/>
          <p:nvPr/>
        </p:nvGrpSpPr>
        <p:grpSpPr>
          <a:xfrm>
            <a:off x="1411842" y="2690586"/>
            <a:ext cx="10018158" cy="797782"/>
            <a:chOff x="-7724" y="-28246"/>
            <a:chExt cx="953691" cy="248409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F0C41D41-C480-288A-D70F-8E04251A73AC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C019EBBE-9F99-7008-A088-A2894C80025F}"/>
                </a:ext>
              </a:extLst>
            </p:cNvPr>
            <p:cNvSpPr txBox="1"/>
            <p:nvPr/>
          </p:nvSpPr>
          <p:spPr>
            <a:xfrm>
              <a:off x="-7724" y="-28246"/>
              <a:ext cx="953691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지역별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세대수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데이터 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컬럼명</a:t>
              </a: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축약 및 정규화 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임대수</a:t>
              </a:r>
              <a:r>
                <a:rPr lang="en-US" altLang="ko-KR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그래픽 43">
            <a:extLst>
              <a:ext uri="{FF2B5EF4-FFF2-40B4-BE49-F238E27FC236}">
                <a16:creationId xmlns:a16="http://schemas.microsoft.com/office/drawing/2014/main" id="{BC013DBA-96F9-1BCF-5665-A2FB5E1BAC7D}"/>
              </a:ext>
            </a:extLst>
          </p:cNvPr>
          <p:cNvSpPr/>
          <p:nvPr/>
        </p:nvSpPr>
        <p:spPr>
          <a:xfrm>
            <a:off x="1662973" y="3016534"/>
            <a:ext cx="148090" cy="166716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C2510A90-55FA-533E-F3DF-FD8AF0BA4629}"/>
              </a:ext>
            </a:extLst>
          </p:cNvPr>
          <p:cNvSpPr txBox="1"/>
          <p:nvPr/>
        </p:nvSpPr>
        <p:spPr>
          <a:xfrm rot="20219565">
            <a:off x="1457253" y="6557718"/>
            <a:ext cx="3322256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 데이터 포털</a:t>
            </a:r>
            <a:endParaRPr lang="en-US" sz="2000" dirty="0">
              <a:solidFill>
                <a:schemeClr val="bg1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3260622-A05A-9303-089E-C4E79120A47B}"/>
              </a:ext>
            </a:extLst>
          </p:cNvPr>
          <p:cNvGrpSpPr/>
          <p:nvPr/>
        </p:nvGrpSpPr>
        <p:grpSpPr>
          <a:xfrm>
            <a:off x="9144000" y="7698485"/>
            <a:ext cx="6971514" cy="1178359"/>
            <a:chOff x="1737018" y="6804590"/>
            <a:chExt cx="6971514" cy="1610770"/>
          </a:xfrm>
        </p:grpSpPr>
        <p:sp>
          <p:nvSpPr>
            <p:cNvPr id="26" name="설명선: 위쪽 화살표 25">
              <a:extLst>
                <a:ext uri="{FF2B5EF4-FFF2-40B4-BE49-F238E27FC236}">
                  <a16:creationId xmlns:a16="http://schemas.microsoft.com/office/drawing/2014/main" id="{5A3CB14E-ABEC-69EA-E21C-866B92809967}"/>
                </a:ext>
              </a:extLst>
            </p:cNvPr>
            <p:cNvSpPr/>
            <p:nvPr/>
          </p:nvSpPr>
          <p:spPr>
            <a:xfrm>
              <a:off x="1737018" y="6804590"/>
              <a:ext cx="6971514" cy="1610770"/>
            </a:xfrm>
            <a:prstGeom prst="upArrowCallou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A9748F1F-5D58-AE0A-4FFD-0440EBFA1DC9}"/>
                </a:ext>
              </a:extLst>
            </p:cNvPr>
            <p:cNvSpPr txBox="1"/>
            <p:nvPr/>
          </p:nvSpPr>
          <p:spPr>
            <a:xfrm>
              <a:off x="2286000" y="7741095"/>
              <a:ext cx="5858814" cy="4189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ko-KR" alt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파일 로드 및 원본 데이터 확인</a:t>
              </a:r>
              <a:r>
                <a:rPr lang="en-US" sz="2200" dirty="0">
                  <a:ln>
                    <a:solidFill>
                      <a:srgbClr val="FF0000"/>
                    </a:solidFill>
                  </a:ln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6F4E209-998B-98DD-FB83-AA701B2A4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371" y="3556972"/>
            <a:ext cx="7045060" cy="55113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A2D1FD0-6299-0DA7-E268-035311930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086" y="3516123"/>
            <a:ext cx="5478604" cy="40283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DBD324-45D6-8416-B4D1-1274226D5870}"/>
              </a:ext>
            </a:extLst>
          </p:cNvPr>
          <p:cNvSpPr/>
          <p:nvPr/>
        </p:nvSpPr>
        <p:spPr>
          <a:xfrm>
            <a:off x="10358570" y="3956958"/>
            <a:ext cx="4695120" cy="53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75A1B2-024A-BF9A-1391-C105AA5E4111}"/>
              </a:ext>
            </a:extLst>
          </p:cNvPr>
          <p:cNvSpPr/>
          <p:nvPr/>
        </p:nvSpPr>
        <p:spPr>
          <a:xfrm rot="5400000">
            <a:off x="8836942" y="5479694"/>
            <a:ext cx="3571928" cy="528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0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1204</Words>
  <Application>Microsoft Office PowerPoint</Application>
  <PresentationFormat>사용자 지정</PresentationFormat>
  <Paragraphs>272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Poppins</vt:lpstr>
      <vt:lpstr>TDTD순고딕</vt:lpstr>
      <vt:lpstr>Tlab 레트로라이프 Bold</vt:lpstr>
      <vt:lpstr>HY견고딕</vt:lpstr>
      <vt:lpstr>Tlab 레트로라이프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 베이지 깔끔한 팀 프로젝트 보고서 프레젠테이션</dc:title>
  <dc:creator>user</dc:creator>
  <cp:lastModifiedBy>USER</cp:lastModifiedBy>
  <cp:revision>16</cp:revision>
  <dcterms:created xsi:type="dcterms:W3CDTF">2006-08-16T00:00:00Z</dcterms:created>
  <dcterms:modified xsi:type="dcterms:W3CDTF">2025-09-04T03:11:42Z</dcterms:modified>
  <dc:identifier>DAGx0GvNMNc</dc:identifier>
</cp:coreProperties>
</file>